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263" r:id="rId2"/>
    <p:sldId id="268" r:id="rId3"/>
    <p:sldId id="269" r:id="rId4"/>
    <p:sldId id="309" r:id="rId5"/>
    <p:sldId id="311" r:id="rId6"/>
    <p:sldId id="310" r:id="rId7"/>
    <p:sldId id="312" r:id="rId8"/>
    <p:sldId id="313" r:id="rId9"/>
    <p:sldId id="314" r:id="rId10"/>
    <p:sldId id="315" r:id="rId11"/>
    <p:sldId id="316" r:id="rId12"/>
    <p:sldId id="317" r:id="rId13"/>
    <p:sldId id="318" r:id="rId14"/>
    <p:sldId id="320" r:id="rId15"/>
    <p:sldId id="321" r:id="rId16"/>
    <p:sldId id="322" r:id="rId17"/>
    <p:sldId id="323" r:id="rId18"/>
    <p:sldId id="324" r:id="rId19"/>
    <p:sldId id="325" r:id="rId20"/>
    <p:sldId id="336" r:id="rId21"/>
    <p:sldId id="337" r:id="rId22"/>
    <p:sldId id="338" r:id="rId23"/>
    <p:sldId id="339" r:id="rId24"/>
    <p:sldId id="327" r:id="rId25"/>
    <p:sldId id="340" r:id="rId26"/>
    <p:sldId id="341" r:id="rId27"/>
    <p:sldId id="328" r:id="rId28"/>
    <p:sldId id="326" r:id="rId29"/>
    <p:sldId id="342" r:id="rId30"/>
    <p:sldId id="345" r:id="rId31"/>
    <p:sldId id="329" r:id="rId32"/>
    <p:sldId id="343" r:id="rId33"/>
    <p:sldId id="344" r:id="rId34"/>
    <p:sldId id="330" r:id="rId35"/>
    <p:sldId id="331" r:id="rId36"/>
    <p:sldId id="332" r:id="rId37"/>
    <p:sldId id="333" r:id="rId38"/>
    <p:sldId id="334" r:id="rId39"/>
    <p:sldId id="335" r:id="rId40"/>
  </p:sldIdLst>
  <p:sldSz cx="9144000" cy="6858000" type="screen4x3"/>
  <p:notesSz cx="6669088" cy="9820275"/>
  <p:defaultTextStyle>
    <a:defPPr>
      <a:defRPr lang="fr-FR"/>
    </a:defPPr>
    <a:lvl1pPr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A3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95"/>
    <p:restoredTop sz="93023"/>
  </p:normalViewPr>
  <p:slideViewPr>
    <p:cSldViewPr snapToGrid="0">
      <p:cViewPr varScale="1">
        <p:scale>
          <a:sx n="54" d="100"/>
          <a:sy n="54" d="100"/>
        </p:scale>
        <p:origin x="1208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79" d="100"/>
          <a:sy n="79" d="100"/>
        </p:scale>
        <p:origin x="2816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11.emf"/><Relationship Id="rId1" Type="http://schemas.openxmlformats.org/officeDocument/2006/relationships/image" Target="../media/image28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11.emf"/><Relationship Id="rId1" Type="http://schemas.openxmlformats.org/officeDocument/2006/relationships/image" Target="../media/image3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image" Target="../media/image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image" Target="../media/image1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image" Target="../media/image11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image" Target="../media/image16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image" Target="../media/image1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ECB54A97-9AFA-C94F-94DA-DA9C49DA0ED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21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FD2E41F-CB22-FF41-9ADC-1FDC3DD2098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21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DD9E23-55DF-CC47-B94A-06E128054CAA}" type="datetimeFigureOut">
              <a:rPr lang="fr-FR" smtClean="0"/>
              <a:t>11/03/2024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C4F3FA9-9FC6-EB4B-A0FA-E6DAAE4D626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328150"/>
            <a:ext cx="2889250" cy="492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70FF449-C044-4744-BA63-76031C3A89B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778250" y="9328150"/>
            <a:ext cx="2889250" cy="492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44C6B5-3747-B549-85BC-93BC5EDD20C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42281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algn="l" defTabSz="7620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1pPr>
    <a:lvl2pPr marL="457200" algn="l" defTabSz="7620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2pPr>
    <a:lvl3pPr marL="914400" algn="l" defTabSz="7620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3pPr>
    <a:lvl4pPr marL="1371600" algn="l" defTabSz="7620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4pPr>
    <a:lvl5pPr marL="1828800" algn="l" defTabSz="7620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fr-FR"/>
              <a:t>Cliquez pour modifier le style des sous-titres du masque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CE2E7C-0B89-D942-A43E-F2AEA1CCFD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45870" y="5897245"/>
            <a:ext cx="4460488" cy="16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678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550950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419850" y="406400"/>
            <a:ext cx="2038350" cy="5689600"/>
          </a:xfrm>
        </p:spPr>
        <p:txBody>
          <a:bodyPr vert="eaVert"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304800" y="406400"/>
            <a:ext cx="5962650" cy="568960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601374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430110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514199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098826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00544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</p:spTree>
    <p:extLst>
      <p:ext uri="{BB962C8B-B14F-4D97-AF65-F5344CB8AC3E}">
        <p14:creationId xmlns:p14="http://schemas.microsoft.com/office/powerpoint/2010/main" val="654203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8391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193154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FR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4202247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375E9A41-B5BA-2E42-976F-FCFA78936E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7658" y="120305"/>
            <a:ext cx="6510942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/>
              <a:t>Cliquez pour modifier le style du titre du masque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ABAB2C90-4409-1B40-8F6B-CD524ED15E3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Cliquez pour modifier les styles du texte du masque</a:t>
            </a:r>
          </a:p>
          <a:p>
            <a:pPr lvl="1"/>
            <a:r>
              <a:rPr lang="fr-FR" altLang="fr-FR"/>
              <a:t>Deuxième niveau</a:t>
            </a:r>
          </a:p>
          <a:p>
            <a:pPr lvl="2"/>
            <a:r>
              <a:rPr lang="fr-FR" altLang="fr-FR"/>
              <a:t>Troisième niveau</a:t>
            </a:r>
          </a:p>
          <a:p>
            <a:pPr lvl="3"/>
            <a:r>
              <a:rPr lang="fr-FR" altLang="fr-FR"/>
              <a:t>Quatrième niveau</a:t>
            </a:r>
          </a:p>
          <a:p>
            <a:pPr lvl="4"/>
            <a:r>
              <a:rPr lang="fr-FR" altLang="fr-FR"/>
              <a:t>Cinquième niveau</a:t>
            </a:r>
          </a:p>
        </p:txBody>
      </p:sp>
      <p:sp>
        <p:nvSpPr>
          <p:cNvPr id="1047" name="Rectangle 23">
            <a:extLst>
              <a:ext uri="{FF2B5EF4-FFF2-40B4-BE49-F238E27FC236}">
                <a16:creationId xmlns:a16="http://schemas.microsoft.com/office/drawing/2014/main" id="{E3F93729-14DA-524E-AC00-1E5DA5E9B4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9500" y="6332104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 anchor="ctr"/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sz="1400" dirty="0">
                <a:latin typeface="Calibri" panose="020F0502020204030204" pitchFamily="34" charset="0"/>
                <a:cs typeface="Calibri" panose="020F0502020204030204" pitchFamily="34" charset="0"/>
              </a:rPr>
              <a:t>Chapitre 2: Rendement et sélectivité  </a:t>
            </a:r>
          </a:p>
        </p:txBody>
      </p:sp>
      <p:sp>
        <p:nvSpPr>
          <p:cNvPr id="1093" name="Rectangle 69">
            <a:extLst>
              <a:ext uri="{FF2B5EF4-FFF2-40B4-BE49-F238E27FC236}">
                <a16:creationId xmlns:a16="http://schemas.microsoft.com/office/drawing/2014/main" id="{5320B597-6612-194D-814F-3F9B3B24B6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1688" y="486568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sp>
        <p:nvSpPr>
          <p:cNvPr id="47" name="Rectangle 7">
            <a:extLst>
              <a:ext uri="{FF2B5EF4-FFF2-40B4-BE49-F238E27FC236}">
                <a16:creationId xmlns:a16="http://schemas.microsoft.com/office/drawing/2014/main" id="{43A61165-99E6-2F4F-B098-D2C4D048FE6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326341" y="6091629"/>
            <a:ext cx="4191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 marL="342900" indent="-3429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3810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lvl="2"/>
            <a:r>
              <a:rPr lang="fr-FR" altLang="fr-FR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Génie de la Réaction Chimique, 3</a:t>
            </a:r>
            <a:r>
              <a:rPr lang="fr-FR" altLang="fr-FR" sz="1800" baseline="300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ème</a:t>
            </a:r>
            <a:r>
              <a:rPr lang="fr-FR" altLang="fr-FR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année </a:t>
            </a:r>
          </a:p>
        </p:txBody>
      </p:sp>
      <p:pic>
        <p:nvPicPr>
          <p:cNvPr id="48" name="Image 1">
            <a:extLst>
              <a:ext uri="{FF2B5EF4-FFF2-40B4-BE49-F238E27FC236}">
                <a16:creationId xmlns:a16="http://schemas.microsoft.com/office/drawing/2014/main" id="{3A3084E8-01AB-3849-8E9E-8202A4E6AC6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58" y="6101930"/>
            <a:ext cx="1150231" cy="7471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" name="Image 49">
            <a:extLst>
              <a:ext uri="{FF2B5EF4-FFF2-40B4-BE49-F238E27FC236}">
                <a16:creationId xmlns:a16="http://schemas.microsoft.com/office/drawing/2014/main" id="{2B66236A-EBA1-D944-8598-BB6FAB80B73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287278"/>
            <a:ext cx="4460488" cy="167269"/>
          </a:xfrm>
          <a:prstGeom prst="rect">
            <a:avLst/>
          </a:prstGeom>
        </p:spPr>
      </p:pic>
      <p:grpSp>
        <p:nvGrpSpPr>
          <p:cNvPr id="51" name="Groupe 50">
            <a:extLst>
              <a:ext uri="{FF2B5EF4-FFF2-40B4-BE49-F238E27FC236}">
                <a16:creationId xmlns:a16="http://schemas.microsoft.com/office/drawing/2014/main" id="{5D1F5805-30A7-E14F-A43D-6718BEE0A1E8}"/>
              </a:ext>
            </a:extLst>
          </p:cNvPr>
          <p:cNvGrpSpPr/>
          <p:nvPr userDrawn="1"/>
        </p:nvGrpSpPr>
        <p:grpSpPr>
          <a:xfrm rot="10800000">
            <a:off x="6719048" y="587936"/>
            <a:ext cx="2124636" cy="430306"/>
            <a:chOff x="9659470" y="515471"/>
            <a:chExt cx="2124636" cy="430306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25945E32-F1A7-1C42-AAEF-0467630ABACA}"/>
                </a:ext>
              </a:extLst>
            </p:cNvPr>
            <p:cNvSpPr/>
            <p:nvPr userDrawn="1"/>
          </p:nvSpPr>
          <p:spPr>
            <a:xfrm>
              <a:off x="9659470" y="515471"/>
              <a:ext cx="430306" cy="430306"/>
            </a:xfrm>
            <a:prstGeom prst="rect">
              <a:avLst/>
            </a:prstGeom>
            <a:solidFill>
              <a:srgbClr val="7727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0" i="0" dirty="0">
                <a:latin typeface="Calibri Courant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F5BB231-6DF3-8243-9314-3931760B0BBB}"/>
                </a:ext>
              </a:extLst>
            </p:cNvPr>
            <p:cNvSpPr/>
            <p:nvPr userDrawn="1"/>
          </p:nvSpPr>
          <p:spPr>
            <a:xfrm>
              <a:off x="10506635" y="515471"/>
              <a:ext cx="430306" cy="430306"/>
            </a:xfrm>
            <a:prstGeom prst="rect">
              <a:avLst/>
            </a:prstGeom>
            <a:solidFill>
              <a:srgbClr val="39A9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0" i="0" dirty="0">
                <a:latin typeface="Calibri Courant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C634D319-4346-B145-97E4-E1DF13A7554F}"/>
                </a:ext>
              </a:extLst>
            </p:cNvPr>
            <p:cNvSpPr/>
            <p:nvPr userDrawn="1"/>
          </p:nvSpPr>
          <p:spPr>
            <a:xfrm>
              <a:off x="11353800" y="515471"/>
              <a:ext cx="430306" cy="430306"/>
            </a:xfrm>
            <a:prstGeom prst="rect">
              <a:avLst/>
            </a:prstGeom>
            <a:solidFill>
              <a:srgbClr val="CDC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0" i="0" dirty="0">
                <a:latin typeface="Calibri Courant"/>
              </a:endParaRPr>
            </a:p>
          </p:txBody>
        </p:sp>
      </p:grpSp>
      <p:pic>
        <p:nvPicPr>
          <p:cNvPr id="55" name="Image 54">
            <a:extLst>
              <a:ext uri="{FF2B5EF4-FFF2-40B4-BE49-F238E27FC236}">
                <a16:creationId xmlns:a16="http://schemas.microsoft.com/office/drawing/2014/main" id="{4DA14695-FDBD-AA4B-966D-B81E0B526F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57745" y="5889943"/>
            <a:ext cx="4460488" cy="167269"/>
          </a:xfrm>
          <a:prstGeom prst="rect">
            <a:avLst/>
          </a:prstGeom>
        </p:spPr>
      </p:pic>
      <p:pic>
        <p:nvPicPr>
          <p:cNvPr id="15" name="Image 3">
            <a:extLst>
              <a:ext uri="{FF2B5EF4-FFF2-40B4-BE49-F238E27FC236}">
                <a16:creationId xmlns:a16="http://schemas.microsoft.com/office/drawing/2014/main" id="{E7ACAFB8-1EA8-E547-988A-943300B315D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9354" y="6125218"/>
            <a:ext cx="1903389" cy="74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  <a:lvl2pPr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Times New Roman" charset="0"/>
          <a:ea typeface="ＭＳ Ｐゴシック" charset="0"/>
          <a:cs typeface="ＭＳ Ｐゴシック" charset="0"/>
        </a:defRPr>
      </a:lvl2pPr>
      <a:lvl3pPr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Times New Roman" charset="0"/>
          <a:ea typeface="ＭＳ Ｐゴシック" charset="0"/>
          <a:cs typeface="ＭＳ Ｐゴシック" charset="0"/>
        </a:defRPr>
      </a:lvl3pPr>
      <a:lvl4pPr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Times New Roman" charset="0"/>
          <a:ea typeface="ＭＳ Ｐゴシック" charset="0"/>
          <a:cs typeface="ＭＳ Ｐゴシック" charset="0"/>
        </a:defRPr>
      </a:lvl4pPr>
      <a:lvl5pPr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Times New Roman" charset="0"/>
          <a:ea typeface="ＭＳ Ｐゴシック" charset="0"/>
          <a:cs typeface="ＭＳ Ｐゴシック" charset="0"/>
        </a:defRPr>
      </a:lvl5pPr>
      <a:lvl6pPr marL="457200"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Times New Roman" charset="0"/>
          <a:ea typeface="ＭＳ Ｐゴシック" charset="0"/>
        </a:defRPr>
      </a:lvl6pPr>
      <a:lvl7pPr marL="914400"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Times New Roman" charset="0"/>
          <a:ea typeface="ＭＳ Ｐゴシック" charset="0"/>
        </a:defRPr>
      </a:lvl7pPr>
      <a:lvl8pPr marL="1371600"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Times New Roman" charset="0"/>
          <a:ea typeface="ＭＳ Ｐゴシック" charset="0"/>
        </a:defRPr>
      </a:lvl8pPr>
      <a:lvl9pPr marL="1828800"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Times New Roman" charset="0"/>
          <a:ea typeface="ＭＳ Ｐゴシック" charset="0"/>
        </a:defRPr>
      </a:lvl9pPr>
    </p:titleStyle>
    <p:bodyStyle>
      <a:lvl1pPr marL="342900" indent="-342900" algn="l" defTabSz="762000" rtl="0" eaLnBrk="0" fontAlgn="base" hangingPunct="0">
        <a:spcBef>
          <a:spcPct val="20000"/>
        </a:spcBef>
        <a:spcAft>
          <a:spcPct val="0"/>
        </a:spcAft>
        <a:defRPr sz="3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742950" indent="-285750" algn="l" defTabSz="762000" rtl="0" eaLnBrk="0" fontAlgn="base" hangingPunct="0">
        <a:spcBef>
          <a:spcPct val="20000"/>
        </a:spcBef>
        <a:spcAft>
          <a:spcPct val="0"/>
        </a:spcAft>
        <a:buClr>
          <a:srgbClr val="336600"/>
        </a:buClr>
        <a:buFont typeface="Symbol" pitchFamily="2" charset="2"/>
        <a:buChar char="·"/>
        <a:defRPr sz="28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1143000" indent="-228600" algn="l" defTabSz="762000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buFont typeface="Symbol" pitchFamily="2" charset="2"/>
        <a:buChar char="§"/>
        <a:defRPr sz="24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562100" indent="-228600" algn="l" defTabSz="762000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*"/>
        <a:defRPr sz="20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1981200" indent="-228600" algn="l" defTabSz="762000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2438400" indent="-228600" algn="l" defTabSz="762000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</a:defRPr>
      </a:lvl6pPr>
      <a:lvl7pPr marL="2895600" indent="-228600" algn="l" defTabSz="762000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</a:defRPr>
      </a:lvl7pPr>
      <a:lvl8pPr marL="3352800" indent="-228600" algn="l" defTabSz="762000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</a:defRPr>
      </a:lvl8pPr>
      <a:lvl9pPr marL="3810000" indent="-228600" algn="l" defTabSz="762000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oleObject" Target="../embeddings/oleObject16.bin"/><Relationship Id="rId7" Type="http://schemas.openxmlformats.org/officeDocument/2006/relationships/oleObject" Target="../embeddings/oleObject18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7.emf"/><Relationship Id="rId5" Type="http://schemas.openxmlformats.org/officeDocument/2006/relationships/oleObject" Target="../embeddings/oleObject17.bin"/><Relationship Id="rId4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oleObject" Target="../embeddings/oleObject19.bin"/><Relationship Id="rId7" Type="http://schemas.openxmlformats.org/officeDocument/2006/relationships/oleObject" Target="../embeddings/oleObject2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20.bin"/><Relationship Id="rId4" Type="http://schemas.openxmlformats.org/officeDocument/2006/relationships/image" Target="../media/image1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22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23.bin"/><Relationship Id="rId7" Type="http://schemas.openxmlformats.org/officeDocument/2006/relationships/oleObject" Target="../embeddings/oleObject2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24.bin"/><Relationship Id="rId4" Type="http://schemas.openxmlformats.org/officeDocument/2006/relationships/image" Target="../media/image2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2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27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oleObject" Target="../embeddings/oleObject28.bin"/><Relationship Id="rId7" Type="http://schemas.openxmlformats.org/officeDocument/2006/relationships/oleObject" Target="../embeddings/oleObject30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11.emf"/><Relationship Id="rId5" Type="http://schemas.openxmlformats.org/officeDocument/2006/relationships/oleObject" Target="../embeddings/oleObject29.bin"/><Relationship Id="rId4" Type="http://schemas.openxmlformats.org/officeDocument/2006/relationships/image" Target="../media/image28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31.png"/><Relationship Id="rId4" Type="http://schemas.openxmlformats.org/officeDocument/2006/relationships/image" Target="../media/image30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oleObject" Target="../embeddings/oleObject32.bin"/><Relationship Id="rId7" Type="http://schemas.openxmlformats.org/officeDocument/2006/relationships/oleObject" Target="../embeddings/oleObject30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11.emf"/><Relationship Id="rId5" Type="http://schemas.openxmlformats.org/officeDocument/2006/relationships/oleObject" Target="../embeddings/oleObject33.bin"/><Relationship Id="rId4" Type="http://schemas.openxmlformats.org/officeDocument/2006/relationships/image" Target="../media/image31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32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33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8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1.emf"/><Relationship Id="rId5" Type="http://schemas.openxmlformats.org/officeDocument/2006/relationships/oleObject" Target="../embeddings/oleObject8.bin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oleObject" Target="../embeddings/oleObject9.bin"/><Relationship Id="rId7" Type="http://schemas.openxmlformats.org/officeDocument/2006/relationships/oleObject" Target="../embeddings/oleObject1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2.e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oleObject" Target="../embeddings/oleObject13.bin"/><Relationship Id="rId7" Type="http://schemas.openxmlformats.org/officeDocument/2006/relationships/oleObject" Target="../embeddings/oleObject1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14.bin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2418C3F8-1FBE-DF41-8B79-33CBF4BDA8D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97127" y="152043"/>
            <a:ext cx="6174883" cy="1143000"/>
          </a:xfrm>
        </p:spPr>
        <p:txBody>
          <a:bodyPr/>
          <a:lstStyle/>
          <a:p>
            <a:pPr algn="l">
              <a:defRPr/>
            </a:pPr>
            <a:r>
              <a:rPr lang="fr-FR" dirty="0">
                <a:cs typeface="+mj-cs"/>
              </a:rPr>
              <a:t>Chapitre II  </a:t>
            </a:r>
          </a:p>
        </p:txBody>
      </p:sp>
      <p:sp>
        <p:nvSpPr>
          <p:cNvPr id="13315" name="Text Box 3">
            <a:extLst>
              <a:ext uri="{FF2B5EF4-FFF2-40B4-BE49-F238E27FC236}">
                <a16:creationId xmlns:a16="http://schemas.microsoft.com/office/drawing/2014/main" id="{8A349C3B-3A70-F24C-8A3E-322F91FB97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25" y="2072268"/>
            <a:ext cx="8839200" cy="2800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sz="4400" dirty="0">
                <a:solidFill>
                  <a:srgbClr val="40A3D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Réactions simultanées  </a:t>
            </a:r>
          </a:p>
          <a:p>
            <a:r>
              <a:rPr lang="fr-FR" altLang="fr-FR" sz="4400" dirty="0">
                <a:solidFill>
                  <a:srgbClr val="40A3D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Optimisation du rendement et de </a:t>
            </a:r>
          </a:p>
          <a:p>
            <a:r>
              <a:rPr lang="fr-FR" altLang="fr-FR" sz="4400" dirty="0">
                <a:solidFill>
                  <a:srgbClr val="40A3D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 sélectivité dans les réacteurs idéaux. </a:t>
            </a:r>
            <a:r>
              <a:rPr lang="fr-FR" altLang="fr-FR" sz="3200" dirty="0">
                <a:solidFill>
                  <a:srgbClr val="40A3D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</a:p>
        </p:txBody>
      </p:sp>
      <p:sp>
        <p:nvSpPr>
          <p:cNvPr id="13317" name="Text Box 5">
            <a:extLst>
              <a:ext uri="{FF2B5EF4-FFF2-40B4-BE49-F238E27FC236}">
                <a16:creationId xmlns:a16="http://schemas.microsoft.com/office/drawing/2014/main" id="{687B6E36-5898-B342-9E8B-7D92BEC9D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6850" y="5021955"/>
            <a:ext cx="65405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sz="3200" dirty="0"/>
              <a:t>Milieu indilatable, régime permanent  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>
            <a:extLst>
              <a:ext uri="{FF2B5EF4-FFF2-40B4-BE49-F238E27FC236}">
                <a16:creationId xmlns:a16="http://schemas.microsoft.com/office/drawing/2014/main" id="{584CA13C-D0B6-7C43-8142-2183EFBCD5E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527175"/>
            <a:ext cx="8407400" cy="1418509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</a:pPr>
            <a:r>
              <a:rPr lang="en-US" altLang="fr-FR" sz="3200" dirty="0">
                <a:solidFill>
                  <a:srgbClr val="7030A0"/>
                </a:solidFill>
              </a:rPr>
              <a:t>(Parallel reactions) </a:t>
            </a:r>
            <a:br>
              <a:rPr lang="en-US" altLang="fr-FR" sz="3200" dirty="0">
                <a:solidFill>
                  <a:srgbClr val="7030A0"/>
                </a:solidFill>
              </a:rPr>
            </a:br>
            <a:br>
              <a:rPr lang="fr-FR" altLang="fr-FR" sz="3200" dirty="0"/>
            </a:br>
            <a:r>
              <a:rPr lang="fr-FR" altLang="fr-FR" sz="3200" dirty="0"/>
              <a:t> </a:t>
            </a:r>
            <a:r>
              <a:rPr lang="fr-FR" altLang="fr-FR" sz="2400" dirty="0">
                <a:solidFill>
                  <a:srgbClr val="40A3D1"/>
                </a:solidFill>
              </a:rPr>
              <a:t>221	 Système de réactions</a:t>
            </a:r>
            <a:endParaRPr lang="fr-FR" altLang="fr-FR" dirty="0">
              <a:solidFill>
                <a:srgbClr val="40A3D1"/>
              </a:solidFill>
            </a:endParaRPr>
          </a:p>
        </p:txBody>
      </p:sp>
      <p:grpSp>
        <p:nvGrpSpPr>
          <p:cNvPr id="12290" name="Group 16">
            <a:extLst>
              <a:ext uri="{FF2B5EF4-FFF2-40B4-BE49-F238E27FC236}">
                <a16:creationId xmlns:a16="http://schemas.microsoft.com/office/drawing/2014/main" id="{003894C9-B5A9-E24E-9713-D8B5DDF7E553}"/>
              </a:ext>
            </a:extLst>
          </p:cNvPr>
          <p:cNvGrpSpPr>
            <a:grpSpLocks/>
          </p:cNvGrpSpPr>
          <p:nvPr/>
        </p:nvGrpSpPr>
        <p:grpSpPr bwMode="auto">
          <a:xfrm>
            <a:off x="331788" y="2946401"/>
            <a:ext cx="5014912" cy="1579563"/>
            <a:chOff x="209" y="1856"/>
            <a:chExt cx="3159" cy="995"/>
          </a:xfrm>
        </p:grpSpPr>
        <p:sp>
          <p:nvSpPr>
            <p:cNvPr id="66563" name="Text Box 3">
              <a:extLst>
                <a:ext uri="{FF2B5EF4-FFF2-40B4-BE49-F238E27FC236}">
                  <a16:creationId xmlns:a16="http://schemas.microsoft.com/office/drawing/2014/main" id="{35163DA7-00BE-3947-8DED-25B0F240AE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9" y="1862"/>
              <a:ext cx="3068" cy="98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tabLst>
                  <a:tab pos="571500" algn="l"/>
                  <a:tab pos="1054100" algn="l"/>
                  <a:tab pos="1524000" algn="l"/>
                  <a:tab pos="2578100" algn="l"/>
                  <a:tab pos="3530600" algn="l"/>
                </a:tabLs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tabLst>
                  <a:tab pos="571500" algn="l"/>
                  <a:tab pos="1054100" algn="l"/>
                  <a:tab pos="1524000" algn="l"/>
                  <a:tab pos="2578100" algn="l"/>
                  <a:tab pos="3530600" algn="l"/>
                </a:tabLs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tabLst>
                  <a:tab pos="571500" algn="l"/>
                  <a:tab pos="1054100" algn="l"/>
                  <a:tab pos="1524000" algn="l"/>
                  <a:tab pos="2578100" algn="l"/>
                  <a:tab pos="3530600" algn="l"/>
                </a:tabLs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tabLst>
                  <a:tab pos="571500" algn="l"/>
                  <a:tab pos="1054100" algn="l"/>
                  <a:tab pos="1524000" algn="l"/>
                  <a:tab pos="2578100" algn="l"/>
                  <a:tab pos="3530600" algn="l"/>
                </a:tabLs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tabLst>
                  <a:tab pos="571500" algn="l"/>
                  <a:tab pos="1054100" algn="l"/>
                  <a:tab pos="1524000" algn="l"/>
                  <a:tab pos="2578100" algn="l"/>
                  <a:tab pos="3530600" algn="l"/>
                </a:tabLs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571500" algn="l"/>
                  <a:tab pos="1054100" algn="l"/>
                  <a:tab pos="1524000" algn="l"/>
                  <a:tab pos="2578100" algn="l"/>
                  <a:tab pos="3530600" algn="l"/>
                </a:tabLs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571500" algn="l"/>
                  <a:tab pos="1054100" algn="l"/>
                  <a:tab pos="1524000" algn="l"/>
                  <a:tab pos="2578100" algn="l"/>
                  <a:tab pos="3530600" algn="l"/>
                </a:tabLs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571500" algn="l"/>
                  <a:tab pos="1054100" algn="l"/>
                  <a:tab pos="1524000" algn="l"/>
                  <a:tab pos="2578100" algn="l"/>
                  <a:tab pos="3530600" algn="l"/>
                </a:tabLs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571500" algn="l"/>
                  <a:tab pos="1054100" algn="l"/>
                  <a:tab pos="1524000" algn="l"/>
                  <a:tab pos="2578100" algn="l"/>
                  <a:tab pos="3530600" algn="l"/>
                </a:tabLs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>
                <a:defRPr/>
              </a:pPr>
              <a:r>
                <a:rPr lang="fr-FR" dirty="0">
                  <a:latin typeface="Calibri" panose="020F0502020204030204" pitchFamily="34" charset="0"/>
                  <a:cs typeface="Calibri" panose="020F0502020204030204" pitchFamily="34" charset="0"/>
                </a:rPr>
                <a:t>	A 		</a:t>
              </a:r>
              <a:r>
                <a:rPr lang="fr-FR" dirty="0">
                  <a:latin typeface="Calibri" panose="020F0502020204030204" pitchFamily="34" charset="0"/>
                  <a:cs typeface="Calibri" panose="020F0502020204030204" pitchFamily="34" charset="0"/>
                  <a:sym typeface="Symbol" charset="0"/>
                </a:rPr>
                <a:t> 	R 			 </a:t>
              </a:r>
            </a:p>
            <a:p>
              <a:pPr>
                <a:defRPr/>
              </a:pPr>
              <a:r>
                <a:rPr lang="fr-FR" dirty="0">
                  <a:latin typeface="Calibri" panose="020F0502020204030204" pitchFamily="34" charset="0"/>
                  <a:cs typeface="Calibri" panose="020F0502020204030204" pitchFamily="34" charset="0"/>
                  <a:sym typeface="Symbol" charset="0"/>
                </a:rPr>
                <a:t>	</a:t>
              </a:r>
            </a:p>
            <a:p>
              <a:pPr>
                <a:defRPr/>
              </a:pPr>
              <a:r>
                <a:rPr lang="fr-FR" dirty="0">
                  <a:latin typeface="Calibri" panose="020F0502020204030204" pitchFamily="34" charset="0"/>
                  <a:cs typeface="Calibri" panose="020F0502020204030204" pitchFamily="34" charset="0"/>
                  <a:sym typeface="Symbol" charset="0"/>
                </a:rPr>
                <a:t>	</a:t>
              </a:r>
              <a:r>
                <a:rPr lang="fr-FR" dirty="0">
                  <a:latin typeface="Calibri" panose="020F0502020204030204" pitchFamily="34" charset="0"/>
                  <a:cs typeface="Calibri" panose="020F0502020204030204" pitchFamily="34" charset="0"/>
                </a:rPr>
                <a:t>A 		</a:t>
              </a:r>
              <a:r>
                <a:rPr lang="fr-FR" dirty="0">
                  <a:latin typeface="Calibri" panose="020F0502020204030204" pitchFamily="34" charset="0"/>
                  <a:cs typeface="Calibri" panose="020F0502020204030204" pitchFamily="34" charset="0"/>
                  <a:sym typeface="Symbol" charset="0"/>
                </a:rPr>
                <a:t> 	S		</a:t>
              </a:r>
            </a:p>
            <a:p>
              <a:pPr>
                <a:defRPr/>
              </a:pPr>
              <a:r>
                <a:rPr lang="fr-FR" dirty="0">
                  <a:latin typeface="Calibri" panose="020F0502020204030204" pitchFamily="34" charset="0"/>
                  <a:cs typeface="Calibri" panose="020F0502020204030204" pitchFamily="34" charset="0"/>
                  <a:sym typeface="Symbol" charset="0"/>
                </a:rPr>
                <a:t>	</a:t>
              </a:r>
            </a:p>
          </p:txBody>
        </p:sp>
        <p:graphicFrame>
          <p:nvGraphicFramePr>
            <p:cNvPr id="12295" name="Object 9">
              <a:extLst>
                <a:ext uri="{FF2B5EF4-FFF2-40B4-BE49-F238E27FC236}">
                  <a16:creationId xmlns:a16="http://schemas.microsoft.com/office/drawing/2014/main" id="{443C5193-E393-8349-9940-DA466FCDECB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432" y="1856"/>
            <a:ext cx="896" cy="30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351" name="Équation" r:id="rId3" imgW="32766000" imgH="11112500" progId="Equation.3">
                    <p:embed/>
                  </p:oleObj>
                </mc:Choice>
                <mc:Fallback>
                  <p:oleObj name="Équation" r:id="rId3" imgW="32766000" imgH="11112500" progId="Equation.3">
                    <p:embed/>
                    <p:pic>
                      <p:nvPicPr>
                        <p:cNvPr id="0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432" y="1856"/>
                          <a:ext cx="896" cy="30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2296" name="Object 11">
              <a:extLst>
                <a:ext uri="{FF2B5EF4-FFF2-40B4-BE49-F238E27FC236}">
                  <a16:creationId xmlns:a16="http://schemas.microsoft.com/office/drawing/2014/main" id="{0ADF5EB9-99D5-1C48-B56E-B088F56D017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392" y="2320"/>
            <a:ext cx="976" cy="30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352" name="Équation" r:id="rId5" imgW="35699700" imgH="11112500" progId="Equation.3">
                    <p:embed/>
                  </p:oleObj>
                </mc:Choice>
                <mc:Fallback>
                  <p:oleObj name="Équation" r:id="rId5" imgW="35699700" imgH="11112500" progId="Equation.3">
                    <p:embed/>
                    <p:pic>
                      <p:nvPicPr>
                        <p:cNvPr id="0" name="Object 1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392" y="2320"/>
                          <a:ext cx="976" cy="30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66575" name="Group 15">
            <a:extLst>
              <a:ext uri="{FF2B5EF4-FFF2-40B4-BE49-F238E27FC236}">
                <a16:creationId xmlns:a16="http://schemas.microsoft.com/office/drawing/2014/main" id="{1B5A4EC3-BA21-0E47-8D05-AF1CB7893A42}"/>
              </a:ext>
            </a:extLst>
          </p:cNvPr>
          <p:cNvGrpSpPr>
            <a:grpSpLocks/>
          </p:cNvGrpSpPr>
          <p:nvPr/>
        </p:nvGrpSpPr>
        <p:grpSpPr bwMode="auto">
          <a:xfrm>
            <a:off x="444500" y="4089400"/>
            <a:ext cx="8407400" cy="1771650"/>
            <a:chOff x="280" y="2576"/>
            <a:chExt cx="5296" cy="1116"/>
          </a:xfrm>
        </p:grpSpPr>
        <p:sp>
          <p:nvSpPr>
            <p:cNvPr id="66572" name="Rectangle 12">
              <a:extLst>
                <a:ext uri="{FF2B5EF4-FFF2-40B4-BE49-F238E27FC236}">
                  <a16:creationId xmlns:a16="http://schemas.microsoft.com/office/drawing/2014/main" id="{5F6885E0-8614-B64B-AAD4-7A77617F0C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0" y="2576"/>
              <a:ext cx="5296" cy="7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 anchor="ctr"/>
            <a:lstStyle>
              <a:lvl1pPr marL="1333500" indent="-13335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/>
              <a:r>
                <a:rPr lang="fr-FR" altLang="fr-FR" dirty="0">
                  <a:solidFill>
                    <a:srgbClr val="0099FF"/>
                  </a:solidFill>
                </a:rPr>
                <a:t>		</a:t>
              </a:r>
              <a:r>
                <a:rPr lang="fr-FR" altLang="fr-FR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222	 Rendement relatif différentiel </a:t>
              </a:r>
            </a:p>
          </p:txBody>
        </p:sp>
        <p:graphicFrame>
          <p:nvGraphicFramePr>
            <p:cNvPr id="12293" name="Object 13">
              <a:extLst>
                <a:ext uri="{FF2B5EF4-FFF2-40B4-BE49-F238E27FC236}">
                  <a16:creationId xmlns:a16="http://schemas.microsoft.com/office/drawing/2014/main" id="{89D9A73C-00C0-0740-80DC-F077647553D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652" y="3156"/>
            <a:ext cx="3512" cy="53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353" name="Équation" r:id="rId7" imgW="128435100" imgH="19596100" progId="Equation.3">
                    <p:embed/>
                  </p:oleObj>
                </mc:Choice>
                <mc:Fallback>
                  <p:oleObj name="Équation" r:id="rId7" imgW="128435100" imgH="19596100" progId="Equation.3">
                    <p:embed/>
                    <p:pic>
                      <p:nvPicPr>
                        <p:cNvPr id="0" name="Object 1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52" y="3156"/>
                          <a:ext cx="3512" cy="53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0" name="Rectangle 2">
            <a:extLst>
              <a:ext uri="{FF2B5EF4-FFF2-40B4-BE49-F238E27FC236}">
                <a16:creationId xmlns:a16="http://schemas.microsoft.com/office/drawing/2014/main" id="{B221B180-5EEA-DF4C-A050-DB7FE50473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21</a:t>
            </a:r>
            <a:r>
              <a:rPr lang="fr-FR" altLang="fr-FR" sz="3200" kern="0" dirty="0"/>
              <a:t>	 Réactions compétitives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1D9BAA54-FC84-514A-9923-438F4311726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112767"/>
            <a:ext cx="7772400" cy="1143000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  <a:defRPr/>
            </a:pPr>
            <a:br>
              <a:rPr lang="fr-FR" sz="3200" dirty="0">
                <a:solidFill>
                  <a:srgbClr val="40A3D1"/>
                </a:solidFill>
                <a:cs typeface="+mj-cs"/>
              </a:rPr>
            </a:br>
            <a:r>
              <a:rPr lang="fr-FR" sz="2400" dirty="0">
                <a:solidFill>
                  <a:srgbClr val="40A3D1"/>
                </a:solidFill>
                <a:cs typeface="+mj-cs"/>
              </a:rPr>
              <a:t>223	 Optimisation du taux de produit utile  </a:t>
            </a:r>
          </a:p>
        </p:txBody>
      </p:sp>
      <p:sp>
        <p:nvSpPr>
          <p:cNvPr id="67587" name="Rectangle 3">
            <a:extLst>
              <a:ext uri="{FF2B5EF4-FFF2-40B4-BE49-F238E27FC236}">
                <a16:creationId xmlns:a16="http://schemas.microsoft.com/office/drawing/2014/main" id="{BECCC2BD-5DB8-EA4F-B9A6-58EC68C477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4721155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sp>
        <p:nvSpPr>
          <p:cNvPr id="67592" name="Text Box 8">
            <a:extLst>
              <a:ext uri="{FF2B5EF4-FFF2-40B4-BE49-F238E27FC236}">
                <a16:creationId xmlns:a16="http://schemas.microsoft.com/office/drawing/2014/main" id="{8824008D-7C4E-1C46-A75B-E878708A36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8013" y="2373242"/>
            <a:ext cx="143981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571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714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286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7432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2004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657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1148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fr-FR">
                <a:latin typeface="Calibri" panose="020F0502020204030204" pitchFamily="34" charset="0"/>
                <a:cs typeface="Calibri" panose="020F0502020204030204" pitchFamily="34" charset="0"/>
              </a:rPr>
              <a:t>Si n</a:t>
            </a:r>
            <a:r>
              <a:rPr 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fr-FR">
                <a:latin typeface="Calibri" panose="020F0502020204030204" pitchFamily="34" charset="0"/>
                <a:cs typeface="Calibri" panose="020F0502020204030204" pitchFamily="34" charset="0"/>
              </a:rPr>
              <a:t> &gt; n</a:t>
            </a:r>
            <a:r>
              <a:rPr 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fr-FR">
                <a:latin typeface="Calibri" panose="020F0502020204030204" pitchFamily="34" charset="0"/>
                <a:cs typeface="Calibri" panose="020F0502020204030204" pitchFamily="34" charset="0"/>
              </a:rPr>
              <a:t> :</a:t>
            </a:r>
          </a:p>
        </p:txBody>
      </p:sp>
      <p:grpSp>
        <p:nvGrpSpPr>
          <p:cNvPr id="67596" name="Group 12">
            <a:extLst>
              <a:ext uri="{FF2B5EF4-FFF2-40B4-BE49-F238E27FC236}">
                <a16:creationId xmlns:a16="http://schemas.microsoft.com/office/drawing/2014/main" id="{06D12750-7120-C644-A2A5-88DEECAE1AA9}"/>
              </a:ext>
            </a:extLst>
          </p:cNvPr>
          <p:cNvGrpSpPr>
            <a:grpSpLocks/>
          </p:cNvGrpSpPr>
          <p:nvPr/>
        </p:nvGrpSpPr>
        <p:grpSpPr bwMode="auto">
          <a:xfrm>
            <a:off x="762000" y="3030467"/>
            <a:ext cx="7646988" cy="2654300"/>
            <a:chOff x="480" y="2128"/>
            <a:chExt cx="4817" cy="1672"/>
          </a:xfrm>
        </p:grpSpPr>
        <p:graphicFrame>
          <p:nvGraphicFramePr>
            <p:cNvPr id="13340" name="Object 10">
              <a:extLst>
                <a:ext uri="{FF2B5EF4-FFF2-40B4-BE49-F238E27FC236}">
                  <a16:creationId xmlns:a16="http://schemas.microsoft.com/office/drawing/2014/main" id="{6F95757C-3012-FC44-B655-2ADBECE490A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80" y="2128"/>
            <a:ext cx="4817" cy="78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96" name="Équation" r:id="rId3" imgW="176123600" imgH="28676600" progId="Equation.3">
                    <p:embed/>
                  </p:oleObj>
                </mc:Choice>
                <mc:Fallback>
                  <p:oleObj name="Équation" r:id="rId3" imgW="176123600" imgH="28676600" progId="Equation.3">
                    <p:embed/>
                    <p:pic>
                      <p:nvPicPr>
                        <p:cNvPr id="0" name="Object 1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0" y="2128"/>
                          <a:ext cx="4817" cy="78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341" name="Object 11">
              <a:extLst>
                <a:ext uri="{FF2B5EF4-FFF2-40B4-BE49-F238E27FC236}">
                  <a16:creationId xmlns:a16="http://schemas.microsoft.com/office/drawing/2014/main" id="{8F4B6FB7-A2ED-E043-8E9A-07FB4F7975D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636" y="3016"/>
            <a:ext cx="2584" cy="78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97" name="Équation" r:id="rId5" imgW="94500700" imgH="28676600" progId="Equation.3">
                    <p:embed/>
                  </p:oleObj>
                </mc:Choice>
                <mc:Fallback>
                  <p:oleObj name="Équation" r:id="rId5" imgW="94500700" imgH="28676600" progId="Equation.3">
                    <p:embed/>
                    <p:pic>
                      <p:nvPicPr>
                        <p:cNvPr id="0" name="Object 1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36" y="3016"/>
                          <a:ext cx="2584" cy="78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67607" name="Group 23">
            <a:extLst>
              <a:ext uri="{FF2B5EF4-FFF2-40B4-BE49-F238E27FC236}">
                <a16:creationId xmlns:a16="http://schemas.microsoft.com/office/drawing/2014/main" id="{3DD9596A-C996-164A-8F9B-1787BC5DF1BA}"/>
              </a:ext>
            </a:extLst>
          </p:cNvPr>
          <p:cNvGrpSpPr>
            <a:grpSpLocks/>
          </p:cNvGrpSpPr>
          <p:nvPr/>
        </p:nvGrpSpPr>
        <p:grpSpPr bwMode="auto">
          <a:xfrm>
            <a:off x="4152900" y="2322442"/>
            <a:ext cx="3876675" cy="3530600"/>
            <a:chOff x="1544" y="1682"/>
            <a:chExt cx="2442" cy="2224"/>
          </a:xfrm>
        </p:grpSpPr>
        <p:sp>
          <p:nvSpPr>
            <p:cNvPr id="67597" name="Rectangle 13">
              <a:extLst>
                <a:ext uri="{FF2B5EF4-FFF2-40B4-BE49-F238E27FC236}">
                  <a16:creationId xmlns:a16="http://schemas.microsoft.com/office/drawing/2014/main" id="{4F53BEB8-CC5B-ED4D-9F2C-08A4BDC027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64" y="1800"/>
              <a:ext cx="1800" cy="18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67598" name="Text Box 14">
              <a:extLst>
                <a:ext uri="{FF2B5EF4-FFF2-40B4-BE49-F238E27FC236}">
                  <a16:creationId xmlns:a16="http://schemas.microsoft.com/office/drawing/2014/main" id="{9307BF07-E178-1041-8BF4-184400D74D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30" y="3530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0</a:t>
              </a:r>
            </a:p>
          </p:txBody>
        </p:sp>
        <p:sp>
          <p:nvSpPr>
            <p:cNvPr id="67599" name="Text Box 15">
              <a:extLst>
                <a:ext uri="{FF2B5EF4-FFF2-40B4-BE49-F238E27FC236}">
                  <a16:creationId xmlns:a16="http://schemas.microsoft.com/office/drawing/2014/main" id="{F924C402-6DB5-D44E-86A5-32237168C2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38" y="1682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1</a:t>
              </a:r>
            </a:p>
          </p:txBody>
        </p:sp>
        <p:sp>
          <p:nvSpPr>
            <p:cNvPr id="67600" name="Text Box 16">
              <a:extLst>
                <a:ext uri="{FF2B5EF4-FFF2-40B4-BE49-F238E27FC236}">
                  <a16:creationId xmlns:a16="http://schemas.microsoft.com/office/drawing/2014/main" id="{2D15EFD8-B448-0844-A532-52F565648C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74" y="3618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1</a:t>
              </a:r>
            </a:p>
          </p:txBody>
        </p:sp>
        <p:sp>
          <p:nvSpPr>
            <p:cNvPr id="67603" name="Text Box 19">
              <a:extLst>
                <a:ext uri="{FF2B5EF4-FFF2-40B4-BE49-F238E27FC236}">
                  <a16:creationId xmlns:a16="http://schemas.microsoft.com/office/drawing/2014/main" id="{9A1B6069-FA08-CF4C-BABC-F3FD9604B4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44" y="1950"/>
              <a:ext cx="54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fr-FR" altLang="fr-FR">
                  <a:latin typeface="Symbol" pitchFamily="2" charset="2"/>
                </a:rPr>
                <a:t>F</a:t>
              </a:r>
              <a:r>
                <a:rPr lang="ja-JP" altLang="fr-FR">
                  <a:latin typeface="Arial" panose="020B0604020202020204" pitchFamily="34" charset="0"/>
                </a:rPr>
                <a:t>’</a:t>
              </a:r>
              <a:r>
                <a:rPr lang="fr-FR" altLang="ja-JP" baseline="-25000"/>
                <a:t>R/A</a:t>
              </a:r>
              <a:endParaRPr lang="fr-FR" altLang="fr-FR">
                <a:latin typeface="Symbol" pitchFamily="2" charset="2"/>
              </a:endParaRPr>
            </a:p>
          </p:txBody>
        </p:sp>
        <p:sp>
          <p:nvSpPr>
            <p:cNvPr id="67604" name="Arc 20">
              <a:extLst>
                <a:ext uri="{FF2B5EF4-FFF2-40B4-BE49-F238E27FC236}">
                  <a16:creationId xmlns:a16="http://schemas.microsoft.com/office/drawing/2014/main" id="{CC972AAE-7F4D-DF40-AD3C-DAACCF525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" y="2424"/>
              <a:ext cx="1792" cy="1176"/>
            </a:xfrm>
            <a:custGeom>
              <a:avLst/>
              <a:gdLst>
                <a:gd name="T0" fmla="*/ 0 w 21600"/>
                <a:gd name="T1" fmla="*/ 0 h 21600"/>
                <a:gd name="T2" fmla="*/ 1792 w 21600"/>
                <a:gd name="T3" fmla="*/ 1176 h 21600"/>
                <a:gd name="T4" fmla="*/ 0 w 21600"/>
                <a:gd name="T5" fmla="*/ 1176 h 216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0" y="-1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7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67605" name="Text Box 21">
              <a:extLst>
                <a:ext uri="{FF2B5EF4-FFF2-40B4-BE49-F238E27FC236}">
                  <a16:creationId xmlns:a16="http://schemas.microsoft.com/office/drawing/2014/main" id="{4A390A8C-127C-6A48-9AC5-8C0F943405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31" y="3602"/>
              <a:ext cx="347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X</a:t>
              </a:r>
              <a:r>
                <a:rPr lang="fr-FR" baseline="-25000"/>
                <a:t>A</a:t>
              </a:r>
            </a:p>
          </p:txBody>
        </p:sp>
        <p:sp>
          <p:nvSpPr>
            <p:cNvPr id="67606" name="Line 22">
              <a:extLst>
                <a:ext uri="{FF2B5EF4-FFF2-40B4-BE49-F238E27FC236}">
                  <a16:creationId xmlns:a16="http://schemas.microsoft.com/office/drawing/2014/main" id="{502FDF68-C24E-3A4B-B46C-5B45C6B8CD2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12" y="2768"/>
              <a:ext cx="0" cy="82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</p:grpSp>
      <p:grpSp>
        <p:nvGrpSpPr>
          <p:cNvPr id="67628" name="Group 44">
            <a:extLst>
              <a:ext uri="{FF2B5EF4-FFF2-40B4-BE49-F238E27FC236}">
                <a16:creationId xmlns:a16="http://schemas.microsoft.com/office/drawing/2014/main" id="{ED7E43D5-F66B-3441-9128-D45D8DFF5D32}"/>
              </a:ext>
            </a:extLst>
          </p:cNvPr>
          <p:cNvGrpSpPr>
            <a:grpSpLocks/>
          </p:cNvGrpSpPr>
          <p:nvPr/>
        </p:nvGrpSpPr>
        <p:grpSpPr bwMode="auto">
          <a:xfrm>
            <a:off x="1371600" y="3509892"/>
            <a:ext cx="5603875" cy="1862138"/>
            <a:chOff x="864" y="2430"/>
            <a:chExt cx="3530" cy="1173"/>
          </a:xfrm>
        </p:grpSpPr>
        <p:sp>
          <p:nvSpPr>
            <p:cNvPr id="67612" name="Line 28">
              <a:extLst>
                <a:ext uri="{FF2B5EF4-FFF2-40B4-BE49-F238E27FC236}">
                  <a16:creationId xmlns:a16="http://schemas.microsoft.com/office/drawing/2014/main" id="{F1FEDCE0-281D-7D4D-982C-5A75A142D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46" y="2442"/>
              <a:ext cx="270" cy="318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endParaRPr>
            </a:p>
          </p:txBody>
        </p:sp>
        <p:sp>
          <p:nvSpPr>
            <p:cNvPr id="67613" name="Line 29">
              <a:extLst>
                <a:ext uri="{FF2B5EF4-FFF2-40B4-BE49-F238E27FC236}">
                  <a16:creationId xmlns:a16="http://schemas.microsoft.com/office/drawing/2014/main" id="{07D31F83-EBC0-B248-9AEB-635FA3216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53" y="2472"/>
              <a:ext cx="415" cy="489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endParaRPr>
            </a:p>
          </p:txBody>
        </p:sp>
        <p:sp>
          <p:nvSpPr>
            <p:cNvPr id="67614" name="Line 30">
              <a:extLst>
                <a:ext uri="{FF2B5EF4-FFF2-40B4-BE49-F238E27FC236}">
                  <a16:creationId xmlns:a16="http://schemas.microsoft.com/office/drawing/2014/main" id="{0CF44DB0-2F59-9943-A45D-E16256955E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47" y="2495"/>
              <a:ext cx="581" cy="685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endParaRPr>
            </a:p>
          </p:txBody>
        </p:sp>
        <p:sp>
          <p:nvSpPr>
            <p:cNvPr id="67615" name="Line 31">
              <a:extLst>
                <a:ext uri="{FF2B5EF4-FFF2-40B4-BE49-F238E27FC236}">
                  <a16:creationId xmlns:a16="http://schemas.microsoft.com/office/drawing/2014/main" id="{EF5A2195-A0CE-FB43-92E1-EC3AA87C33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39" y="2539"/>
              <a:ext cx="727" cy="857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endParaRPr>
            </a:p>
          </p:txBody>
        </p:sp>
        <p:sp>
          <p:nvSpPr>
            <p:cNvPr id="67616" name="Line 32">
              <a:extLst>
                <a:ext uri="{FF2B5EF4-FFF2-40B4-BE49-F238E27FC236}">
                  <a16:creationId xmlns:a16="http://schemas.microsoft.com/office/drawing/2014/main" id="{FEAF58FA-B2D5-9B44-BF0F-6F077334F7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51" y="2577"/>
              <a:ext cx="860" cy="1014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endParaRPr>
            </a:p>
          </p:txBody>
        </p:sp>
        <p:sp>
          <p:nvSpPr>
            <p:cNvPr id="67617" name="Line 33">
              <a:extLst>
                <a:ext uri="{FF2B5EF4-FFF2-40B4-BE49-F238E27FC236}">
                  <a16:creationId xmlns:a16="http://schemas.microsoft.com/office/drawing/2014/main" id="{695B5E5B-6BE6-8A44-8AE1-693DFFFEC7F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326" y="2639"/>
              <a:ext cx="813" cy="958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endParaRPr>
            </a:p>
          </p:txBody>
        </p:sp>
        <p:sp>
          <p:nvSpPr>
            <p:cNvPr id="67618" name="Line 34">
              <a:extLst>
                <a:ext uri="{FF2B5EF4-FFF2-40B4-BE49-F238E27FC236}">
                  <a16:creationId xmlns:a16="http://schemas.microsoft.com/office/drawing/2014/main" id="{F78DFFDB-C550-AC42-A012-57D962906A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98" y="2694"/>
              <a:ext cx="772" cy="909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endParaRPr>
            </a:p>
          </p:txBody>
        </p:sp>
        <p:sp>
          <p:nvSpPr>
            <p:cNvPr id="67619" name="Line 35">
              <a:extLst>
                <a:ext uri="{FF2B5EF4-FFF2-40B4-BE49-F238E27FC236}">
                  <a16:creationId xmlns:a16="http://schemas.microsoft.com/office/drawing/2014/main" id="{51D68C6D-803E-7542-AEFB-EE652D1C76B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683" y="2767"/>
              <a:ext cx="702" cy="827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endParaRPr>
            </a:p>
          </p:txBody>
        </p:sp>
        <p:sp>
          <p:nvSpPr>
            <p:cNvPr id="67620" name="Line 36">
              <a:extLst>
                <a:ext uri="{FF2B5EF4-FFF2-40B4-BE49-F238E27FC236}">
                  <a16:creationId xmlns:a16="http://schemas.microsoft.com/office/drawing/2014/main" id="{E53964AF-B0DB-884B-99EE-C566D07CCD6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58" y="2976"/>
              <a:ext cx="527" cy="621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endParaRPr>
            </a:p>
          </p:txBody>
        </p:sp>
        <p:sp>
          <p:nvSpPr>
            <p:cNvPr id="67621" name="Line 37">
              <a:extLst>
                <a:ext uri="{FF2B5EF4-FFF2-40B4-BE49-F238E27FC236}">
                  <a16:creationId xmlns:a16="http://schemas.microsoft.com/office/drawing/2014/main" id="{EB6804E1-611D-C84B-9330-0FB411C23C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35" y="3183"/>
              <a:ext cx="352" cy="414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endParaRPr>
            </a:p>
          </p:txBody>
        </p:sp>
        <p:sp>
          <p:nvSpPr>
            <p:cNvPr id="67610" name="Rectangle 26">
              <a:extLst>
                <a:ext uri="{FF2B5EF4-FFF2-40B4-BE49-F238E27FC236}">
                  <a16:creationId xmlns:a16="http://schemas.microsoft.com/office/drawing/2014/main" id="{7ACA2D54-53FF-F548-8D08-4E9F4B16A7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4" y="2528"/>
              <a:ext cx="1832" cy="88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0099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endParaRPr>
            </a:p>
          </p:txBody>
        </p:sp>
        <p:graphicFrame>
          <p:nvGraphicFramePr>
            <p:cNvPr id="13330" name="Object 25">
              <a:extLst>
                <a:ext uri="{FF2B5EF4-FFF2-40B4-BE49-F238E27FC236}">
                  <a16:creationId xmlns:a16="http://schemas.microsoft.com/office/drawing/2014/main" id="{D5E8918B-977B-F24F-B381-6FE4E3379C7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73" y="2560"/>
            <a:ext cx="1847" cy="78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98" name="Équation" r:id="rId7" imgW="74015600" imgH="28676600" progId="Equation.3">
                    <p:embed/>
                  </p:oleObj>
                </mc:Choice>
                <mc:Fallback>
                  <p:oleObj name="Équation" r:id="rId7" imgW="74015600" imgH="28676600" progId="Equation.3">
                    <p:embed/>
                    <p:pic>
                      <p:nvPicPr>
                        <p:cNvPr id="0" name="Object 2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73" y="2560"/>
                          <a:ext cx="1847" cy="78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bg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7623" name="Freeform 39">
              <a:extLst>
                <a:ext uri="{FF2B5EF4-FFF2-40B4-BE49-F238E27FC236}">
                  <a16:creationId xmlns:a16="http://schemas.microsoft.com/office/drawing/2014/main" id="{904F7851-996A-6D43-9D9D-08FC6452F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5" y="2430"/>
              <a:ext cx="1239" cy="330"/>
            </a:xfrm>
            <a:custGeom>
              <a:avLst/>
              <a:gdLst>
                <a:gd name="T0" fmla="*/ 0 w 1239"/>
                <a:gd name="T1" fmla="*/ 0 h 330"/>
                <a:gd name="T2" fmla="*/ 231 w 1239"/>
                <a:gd name="T3" fmla="*/ 6 h 330"/>
                <a:gd name="T4" fmla="*/ 354 w 1239"/>
                <a:gd name="T5" fmla="*/ 21 h 330"/>
                <a:gd name="T6" fmla="*/ 507 w 1239"/>
                <a:gd name="T7" fmla="*/ 48 h 330"/>
                <a:gd name="T8" fmla="*/ 690 w 1239"/>
                <a:gd name="T9" fmla="*/ 93 h 330"/>
                <a:gd name="T10" fmla="*/ 855 w 1239"/>
                <a:gd name="T11" fmla="*/ 141 h 330"/>
                <a:gd name="T12" fmla="*/ 993 w 1239"/>
                <a:gd name="T13" fmla="*/ 201 h 330"/>
                <a:gd name="T14" fmla="*/ 1140 w 1239"/>
                <a:gd name="T15" fmla="*/ 273 h 330"/>
                <a:gd name="T16" fmla="*/ 1239 w 1239"/>
                <a:gd name="T17" fmla="*/ 330 h 33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239" h="330">
                  <a:moveTo>
                    <a:pt x="0" y="0"/>
                  </a:moveTo>
                  <a:cubicBezTo>
                    <a:pt x="86" y="1"/>
                    <a:pt x="172" y="2"/>
                    <a:pt x="231" y="6"/>
                  </a:cubicBezTo>
                  <a:cubicBezTo>
                    <a:pt x="290" y="10"/>
                    <a:pt x="308" y="14"/>
                    <a:pt x="354" y="21"/>
                  </a:cubicBezTo>
                  <a:cubicBezTo>
                    <a:pt x="400" y="28"/>
                    <a:pt x="451" y="36"/>
                    <a:pt x="507" y="48"/>
                  </a:cubicBezTo>
                  <a:cubicBezTo>
                    <a:pt x="563" y="60"/>
                    <a:pt x="632" y="78"/>
                    <a:pt x="690" y="93"/>
                  </a:cubicBezTo>
                  <a:cubicBezTo>
                    <a:pt x="748" y="108"/>
                    <a:pt x="805" y="123"/>
                    <a:pt x="855" y="141"/>
                  </a:cubicBezTo>
                  <a:cubicBezTo>
                    <a:pt x="905" y="159"/>
                    <a:pt x="946" y="179"/>
                    <a:pt x="993" y="201"/>
                  </a:cubicBezTo>
                  <a:cubicBezTo>
                    <a:pt x="1040" y="223"/>
                    <a:pt x="1099" y="252"/>
                    <a:pt x="1140" y="273"/>
                  </a:cubicBezTo>
                  <a:cubicBezTo>
                    <a:pt x="1181" y="294"/>
                    <a:pt x="1210" y="312"/>
                    <a:pt x="1239" y="330"/>
                  </a:cubicBezTo>
                </a:path>
              </a:pathLst>
            </a:custGeom>
            <a:noFill/>
            <a:ln w="28575" cap="flat" cmpd="sng">
              <a:solidFill>
                <a:srgbClr val="0099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7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31" name="Rectangle 2">
            <a:extLst>
              <a:ext uri="{FF2B5EF4-FFF2-40B4-BE49-F238E27FC236}">
                <a16:creationId xmlns:a16="http://schemas.microsoft.com/office/drawing/2014/main" id="{C05AC74B-6779-F546-A9D4-E0729789F2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21</a:t>
            </a:r>
            <a:r>
              <a:rPr lang="fr-FR" altLang="fr-FR" sz="3200" kern="0" dirty="0"/>
              <a:t>	 Réactions compétitives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7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id="{424F5109-F519-2448-9E70-D526291055B8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460500"/>
            <a:ext cx="7772400" cy="1143000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  <a:defRPr/>
            </a:pPr>
            <a:br>
              <a:rPr lang="fr-FR" sz="3200" dirty="0">
                <a:solidFill>
                  <a:srgbClr val="40A3D1"/>
                </a:solidFill>
                <a:cs typeface="+mj-cs"/>
              </a:rPr>
            </a:br>
            <a:r>
              <a:rPr lang="fr-FR" sz="2400" dirty="0">
                <a:solidFill>
                  <a:srgbClr val="40A3D1"/>
                </a:solidFill>
                <a:cs typeface="+mj-cs"/>
              </a:rPr>
              <a:t>223	 Optimisation du taux de produit utile  </a:t>
            </a:r>
          </a:p>
        </p:txBody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E4934439-98BB-5549-AD9F-82AC9B5F3A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4798429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sp>
        <p:nvSpPr>
          <p:cNvPr id="68612" name="Text Box 4">
            <a:extLst>
              <a:ext uri="{FF2B5EF4-FFF2-40B4-BE49-F238E27FC236}">
                <a16:creationId xmlns:a16="http://schemas.microsoft.com/office/drawing/2014/main" id="{E224C4DE-518A-EF4D-8B2C-557AF218CC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8013" y="2450516"/>
            <a:ext cx="143981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571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714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286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7432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2004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657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1148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Si n</a:t>
            </a:r>
            <a:r>
              <a:rPr 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&gt; n</a:t>
            </a:r>
            <a:r>
              <a:rPr 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:</a:t>
            </a:r>
          </a:p>
        </p:txBody>
      </p:sp>
      <p:grpSp>
        <p:nvGrpSpPr>
          <p:cNvPr id="14340" name="Group 8">
            <a:extLst>
              <a:ext uri="{FF2B5EF4-FFF2-40B4-BE49-F238E27FC236}">
                <a16:creationId xmlns:a16="http://schemas.microsoft.com/office/drawing/2014/main" id="{D6381BDC-C8BE-B64D-8FDA-7D349653098C}"/>
              </a:ext>
            </a:extLst>
          </p:cNvPr>
          <p:cNvGrpSpPr>
            <a:grpSpLocks/>
          </p:cNvGrpSpPr>
          <p:nvPr/>
        </p:nvGrpSpPr>
        <p:grpSpPr bwMode="auto">
          <a:xfrm>
            <a:off x="4152900" y="2399716"/>
            <a:ext cx="3876675" cy="3530600"/>
            <a:chOff x="1544" y="1682"/>
            <a:chExt cx="2442" cy="2224"/>
          </a:xfrm>
        </p:grpSpPr>
        <p:sp>
          <p:nvSpPr>
            <p:cNvPr id="68617" name="Rectangle 9">
              <a:extLst>
                <a:ext uri="{FF2B5EF4-FFF2-40B4-BE49-F238E27FC236}">
                  <a16:creationId xmlns:a16="http://schemas.microsoft.com/office/drawing/2014/main" id="{2565A3E4-5DB4-FD44-9248-DF403E3A00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64" y="1800"/>
              <a:ext cx="1800" cy="18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68618" name="Text Box 10">
              <a:extLst>
                <a:ext uri="{FF2B5EF4-FFF2-40B4-BE49-F238E27FC236}">
                  <a16:creationId xmlns:a16="http://schemas.microsoft.com/office/drawing/2014/main" id="{CF50285B-FBE7-144C-BC1B-BCD646F672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30" y="3530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0</a:t>
              </a:r>
            </a:p>
          </p:txBody>
        </p:sp>
        <p:sp>
          <p:nvSpPr>
            <p:cNvPr id="68619" name="Text Box 11">
              <a:extLst>
                <a:ext uri="{FF2B5EF4-FFF2-40B4-BE49-F238E27FC236}">
                  <a16:creationId xmlns:a16="http://schemas.microsoft.com/office/drawing/2014/main" id="{7FD7C7CF-3751-5446-A730-FC518A61121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38" y="1682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1</a:t>
              </a:r>
            </a:p>
          </p:txBody>
        </p:sp>
        <p:sp>
          <p:nvSpPr>
            <p:cNvPr id="68620" name="Text Box 12">
              <a:extLst>
                <a:ext uri="{FF2B5EF4-FFF2-40B4-BE49-F238E27FC236}">
                  <a16:creationId xmlns:a16="http://schemas.microsoft.com/office/drawing/2014/main" id="{27842820-E6A4-E146-9D3E-209F23C83D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74" y="3618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1</a:t>
              </a:r>
            </a:p>
          </p:txBody>
        </p:sp>
        <p:sp>
          <p:nvSpPr>
            <p:cNvPr id="68621" name="Text Box 13">
              <a:extLst>
                <a:ext uri="{FF2B5EF4-FFF2-40B4-BE49-F238E27FC236}">
                  <a16:creationId xmlns:a16="http://schemas.microsoft.com/office/drawing/2014/main" id="{E3C51A7F-0BA8-A74F-9B3E-663F55729B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44" y="1950"/>
              <a:ext cx="54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fr-FR" altLang="fr-FR">
                  <a:latin typeface="Symbol" pitchFamily="2" charset="2"/>
                </a:rPr>
                <a:t>F</a:t>
              </a:r>
              <a:r>
                <a:rPr lang="ja-JP" altLang="fr-FR">
                  <a:latin typeface="Arial" panose="020B0604020202020204" pitchFamily="34" charset="0"/>
                </a:rPr>
                <a:t>’</a:t>
              </a:r>
              <a:r>
                <a:rPr lang="fr-FR" altLang="ja-JP" baseline="-25000"/>
                <a:t>R/A</a:t>
              </a:r>
              <a:endParaRPr lang="fr-FR" altLang="fr-FR">
                <a:latin typeface="Symbol" pitchFamily="2" charset="2"/>
              </a:endParaRPr>
            </a:p>
          </p:txBody>
        </p:sp>
        <p:sp>
          <p:nvSpPr>
            <p:cNvPr id="68622" name="Arc 14">
              <a:extLst>
                <a:ext uri="{FF2B5EF4-FFF2-40B4-BE49-F238E27FC236}">
                  <a16:creationId xmlns:a16="http://schemas.microsoft.com/office/drawing/2014/main" id="{B0133E8F-7E84-644C-989C-AEB463E044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" y="2424"/>
              <a:ext cx="1792" cy="1176"/>
            </a:xfrm>
            <a:custGeom>
              <a:avLst/>
              <a:gdLst>
                <a:gd name="T0" fmla="*/ 0 w 21600"/>
                <a:gd name="T1" fmla="*/ 0 h 21600"/>
                <a:gd name="T2" fmla="*/ 1792 w 21600"/>
                <a:gd name="T3" fmla="*/ 1176 h 21600"/>
                <a:gd name="T4" fmla="*/ 0 w 21600"/>
                <a:gd name="T5" fmla="*/ 1176 h 216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0" y="-1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7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68623" name="Text Box 15">
              <a:extLst>
                <a:ext uri="{FF2B5EF4-FFF2-40B4-BE49-F238E27FC236}">
                  <a16:creationId xmlns:a16="http://schemas.microsoft.com/office/drawing/2014/main" id="{07001455-6357-5B44-8A50-A5936DA4316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31" y="3602"/>
              <a:ext cx="347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X</a:t>
              </a:r>
              <a:r>
                <a:rPr lang="fr-FR" baseline="-25000"/>
                <a:t>A</a:t>
              </a:r>
            </a:p>
          </p:txBody>
        </p:sp>
        <p:sp>
          <p:nvSpPr>
            <p:cNvPr id="68624" name="Line 16">
              <a:extLst>
                <a:ext uri="{FF2B5EF4-FFF2-40B4-BE49-F238E27FC236}">
                  <a16:creationId xmlns:a16="http://schemas.microsoft.com/office/drawing/2014/main" id="{E3A390D8-3CC3-9844-918B-0EAABB320E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12" y="2768"/>
              <a:ext cx="0" cy="82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</p:grpSp>
      <p:sp>
        <p:nvSpPr>
          <p:cNvPr id="68627" name="Line 19">
            <a:extLst>
              <a:ext uri="{FF2B5EF4-FFF2-40B4-BE49-F238E27FC236}">
                <a16:creationId xmlns:a16="http://schemas.microsoft.com/office/drawing/2014/main" id="{6A104A3F-3E73-754D-B98C-5BB5B014279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94275" y="3606216"/>
            <a:ext cx="428625" cy="504825"/>
          </a:xfrm>
          <a:prstGeom prst="line">
            <a:avLst/>
          </a:prstGeom>
          <a:noFill/>
          <a:ln w="28575">
            <a:solidFill>
              <a:srgbClr val="0099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sp>
        <p:nvSpPr>
          <p:cNvPr id="68628" name="Line 20">
            <a:extLst>
              <a:ext uri="{FF2B5EF4-FFF2-40B4-BE49-F238E27FC236}">
                <a16:creationId xmlns:a16="http://schemas.microsoft.com/office/drawing/2014/main" id="{AC85003D-C931-3149-BC6D-721D5D28258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005388" y="3653841"/>
            <a:ext cx="658812" cy="776288"/>
          </a:xfrm>
          <a:prstGeom prst="line">
            <a:avLst/>
          </a:prstGeom>
          <a:noFill/>
          <a:ln w="28575">
            <a:solidFill>
              <a:srgbClr val="0099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sp>
        <p:nvSpPr>
          <p:cNvPr id="68629" name="Line 21">
            <a:extLst>
              <a:ext uri="{FF2B5EF4-FFF2-40B4-BE49-F238E27FC236}">
                <a16:creationId xmlns:a16="http://schemas.microsoft.com/office/drawing/2014/main" id="{55A19D28-7843-0A48-86A1-2C1886EF97E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95863" y="3690354"/>
            <a:ext cx="922337" cy="1087437"/>
          </a:xfrm>
          <a:prstGeom prst="line">
            <a:avLst/>
          </a:prstGeom>
          <a:noFill/>
          <a:ln w="28575">
            <a:solidFill>
              <a:srgbClr val="0099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sp>
        <p:nvSpPr>
          <p:cNvPr id="68630" name="Line 22">
            <a:extLst>
              <a:ext uri="{FF2B5EF4-FFF2-40B4-BE49-F238E27FC236}">
                <a16:creationId xmlns:a16="http://schemas.microsoft.com/office/drawing/2014/main" id="{47B77B49-1516-C240-9ED2-62F650BACDE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83163" y="3760204"/>
            <a:ext cx="1154112" cy="1360487"/>
          </a:xfrm>
          <a:prstGeom prst="line">
            <a:avLst/>
          </a:prstGeom>
          <a:noFill/>
          <a:ln w="28575">
            <a:solidFill>
              <a:srgbClr val="0099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sp>
        <p:nvSpPr>
          <p:cNvPr id="68631" name="Line 23">
            <a:extLst>
              <a:ext uri="{FF2B5EF4-FFF2-40B4-BE49-F238E27FC236}">
                <a16:creationId xmlns:a16="http://schemas.microsoft.com/office/drawing/2014/main" id="{5B266462-1899-FC46-8E16-8F2F0C79BA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002213" y="3820529"/>
            <a:ext cx="1365250" cy="1609725"/>
          </a:xfrm>
          <a:prstGeom prst="line">
            <a:avLst/>
          </a:prstGeom>
          <a:noFill/>
          <a:ln w="28575">
            <a:solidFill>
              <a:srgbClr val="0099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sp>
        <p:nvSpPr>
          <p:cNvPr id="68632" name="Line 24">
            <a:extLst>
              <a:ext uri="{FF2B5EF4-FFF2-40B4-BE49-F238E27FC236}">
                <a16:creationId xmlns:a16="http://schemas.microsoft.com/office/drawing/2014/main" id="{169CA1D9-5E9B-974F-95E1-2E40C1E5E1D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280025" y="3918954"/>
            <a:ext cx="1290638" cy="1520825"/>
          </a:xfrm>
          <a:prstGeom prst="line">
            <a:avLst/>
          </a:prstGeom>
          <a:noFill/>
          <a:ln w="28575">
            <a:solidFill>
              <a:srgbClr val="0099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sp>
        <p:nvSpPr>
          <p:cNvPr id="68633" name="Line 25">
            <a:extLst>
              <a:ext uri="{FF2B5EF4-FFF2-40B4-BE49-F238E27FC236}">
                <a16:creationId xmlns:a16="http://schemas.microsoft.com/office/drawing/2014/main" id="{FD4C3C74-5E19-3B4D-85E3-C47A9C0DB58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553075" y="4006266"/>
            <a:ext cx="1225550" cy="1443038"/>
          </a:xfrm>
          <a:prstGeom prst="line">
            <a:avLst/>
          </a:prstGeom>
          <a:noFill/>
          <a:ln w="28575">
            <a:solidFill>
              <a:srgbClr val="0099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sp>
        <p:nvSpPr>
          <p:cNvPr id="68634" name="Line 26">
            <a:extLst>
              <a:ext uri="{FF2B5EF4-FFF2-40B4-BE49-F238E27FC236}">
                <a16:creationId xmlns:a16="http://schemas.microsoft.com/office/drawing/2014/main" id="{7329035E-FD0D-4149-9344-98D727A51FE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846763" y="4122154"/>
            <a:ext cx="1114425" cy="1312862"/>
          </a:xfrm>
          <a:prstGeom prst="line">
            <a:avLst/>
          </a:prstGeom>
          <a:noFill/>
          <a:ln w="28575">
            <a:solidFill>
              <a:srgbClr val="0099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sp>
        <p:nvSpPr>
          <p:cNvPr id="68635" name="Line 27">
            <a:extLst>
              <a:ext uri="{FF2B5EF4-FFF2-40B4-BE49-F238E27FC236}">
                <a16:creationId xmlns:a16="http://schemas.microsoft.com/office/drawing/2014/main" id="{0C9703D8-2B74-A249-8238-5604F794BCD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124575" y="4453941"/>
            <a:ext cx="836613" cy="985838"/>
          </a:xfrm>
          <a:prstGeom prst="line">
            <a:avLst/>
          </a:prstGeom>
          <a:noFill/>
          <a:ln w="28575">
            <a:solidFill>
              <a:srgbClr val="0099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sp>
        <p:nvSpPr>
          <p:cNvPr id="68636" name="Line 28">
            <a:extLst>
              <a:ext uri="{FF2B5EF4-FFF2-40B4-BE49-F238E27FC236}">
                <a16:creationId xmlns:a16="http://schemas.microsoft.com/office/drawing/2014/main" id="{6C1D126F-F5AC-9748-9DCB-4965DE55B7A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405563" y="4782554"/>
            <a:ext cx="558800" cy="657225"/>
          </a:xfrm>
          <a:prstGeom prst="line">
            <a:avLst/>
          </a:prstGeom>
          <a:noFill/>
          <a:ln w="28575">
            <a:solidFill>
              <a:srgbClr val="0099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sp>
        <p:nvSpPr>
          <p:cNvPr id="68638" name="Freeform 30">
            <a:extLst>
              <a:ext uri="{FF2B5EF4-FFF2-40B4-BE49-F238E27FC236}">
                <a16:creationId xmlns:a16="http://schemas.microsoft.com/office/drawing/2014/main" id="{BD2DF7A8-6F1B-8843-8E13-8E833BA4EF9A}"/>
              </a:ext>
            </a:extLst>
          </p:cNvPr>
          <p:cNvSpPr>
            <a:spLocks/>
          </p:cNvSpPr>
          <p:nvPr/>
        </p:nvSpPr>
        <p:spPr bwMode="auto">
          <a:xfrm>
            <a:off x="5008563" y="3587166"/>
            <a:ext cx="1966912" cy="523875"/>
          </a:xfrm>
          <a:custGeom>
            <a:avLst/>
            <a:gdLst>
              <a:gd name="T0" fmla="*/ 0 w 1239"/>
              <a:gd name="T1" fmla="*/ 0 h 330"/>
              <a:gd name="T2" fmla="*/ 366712 w 1239"/>
              <a:gd name="T3" fmla="*/ 9525 h 330"/>
              <a:gd name="T4" fmla="*/ 561975 w 1239"/>
              <a:gd name="T5" fmla="*/ 33338 h 330"/>
              <a:gd name="T6" fmla="*/ 804862 w 1239"/>
              <a:gd name="T7" fmla="*/ 76200 h 330"/>
              <a:gd name="T8" fmla="*/ 1095375 w 1239"/>
              <a:gd name="T9" fmla="*/ 147638 h 330"/>
              <a:gd name="T10" fmla="*/ 1357312 w 1239"/>
              <a:gd name="T11" fmla="*/ 223838 h 330"/>
              <a:gd name="T12" fmla="*/ 1576387 w 1239"/>
              <a:gd name="T13" fmla="*/ 319088 h 330"/>
              <a:gd name="T14" fmla="*/ 1809750 w 1239"/>
              <a:gd name="T15" fmla="*/ 433388 h 330"/>
              <a:gd name="T16" fmla="*/ 1966912 w 1239"/>
              <a:gd name="T17" fmla="*/ 523875 h 330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39" h="330">
                <a:moveTo>
                  <a:pt x="0" y="0"/>
                </a:moveTo>
                <a:cubicBezTo>
                  <a:pt x="86" y="1"/>
                  <a:pt x="172" y="2"/>
                  <a:pt x="231" y="6"/>
                </a:cubicBezTo>
                <a:cubicBezTo>
                  <a:pt x="290" y="10"/>
                  <a:pt x="308" y="14"/>
                  <a:pt x="354" y="21"/>
                </a:cubicBezTo>
                <a:cubicBezTo>
                  <a:pt x="400" y="28"/>
                  <a:pt x="451" y="36"/>
                  <a:pt x="507" y="48"/>
                </a:cubicBezTo>
                <a:cubicBezTo>
                  <a:pt x="563" y="60"/>
                  <a:pt x="632" y="78"/>
                  <a:pt x="690" y="93"/>
                </a:cubicBezTo>
                <a:cubicBezTo>
                  <a:pt x="748" y="108"/>
                  <a:pt x="805" y="123"/>
                  <a:pt x="855" y="141"/>
                </a:cubicBezTo>
                <a:cubicBezTo>
                  <a:pt x="905" y="159"/>
                  <a:pt x="946" y="179"/>
                  <a:pt x="993" y="201"/>
                </a:cubicBezTo>
                <a:cubicBezTo>
                  <a:pt x="1040" y="223"/>
                  <a:pt x="1099" y="252"/>
                  <a:pt x="1140" y="273"/>
                </a:cubicBezTo>
                <a:cubicBezTo>
                  <a:pt x="1181" y="294"/>
                  <a:pt x="1210" y="312"/>
                  <a:pt x="1239" y="330"/>
                </a:cubicBezTo>
              </a:path>
            </a:pathLst>
          </a:custGeom>
          <a:noFill/>
          <a:ln w="28575" cap="flat" cmpd="sng">
            <a:solidFill>
              <a:srgbClr val="0099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fr-FR"/>
          </a:p>
        </p:txBody>
      </p:sp>
      <p:sp>
        <p:nvSpPr>
          <p:cNvPr id="68639" name="Text Box 31">
            <a:extLst>
              <a:ext uri="{FF2B5EF4-FFF2-40B4-BE49-F238E27FC236}">
                <a16:creationId xmlns:a16="http://schemas.microsoft.com/office/drawing/2014/main" id="{EB4C5E29-9EC3-5E42-8210-C7EA4CEABF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91300" y="3225216"/>
            <a:ext cx="1073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571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714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286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7432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2004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657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1148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>
              <a:defRPr/>
            </a:pPr>
            <a:r>
              <a:rPr lang="fr-FR" b="1" dirty="0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Piston </a:t>
            </a:r>
          </a:p>
        </p:txBody>
      </p:sp>
      <p:grpSp>
        <p:nvGrpSpPr>
          <p:cNvPr id="68657" name="Group 49">
            <a:extLst>
              <a:ext uri="{FF2B5EF4-FFF2-40B4-BE49-F238E27FC236}">
                <a16:creationId xmlns:a16="http://schemas.microsoft.com/office/drawing/2014/main" id="{4A89159E-B7AE-464C-A72D-C1D21B5FA06B}"/>
              </a:ext>
            </a:extLst>
          </p:cNvPr>
          <p:cNvGrpSpPr>
            <a:grpSpLocks/>
          </p:cNvGrpSpPr>
          <p:nvPr/>
        </p:nvGrpSpPr>
        <p:grpSpPr bwMode="auto">
          <a:xfrm>
            <a:off x="850900" y="3615741"/>
            <a:ext cx="6102350" cy="1831975"/>
            <a:chOff x="536" y="2448"/>
            <a:chExt cx="3844" cy="1154"/>
          </a:xfrm>
        </p:grpSpPr>
        <p:sp>
          <p:nvSpPr>
            <p:cNvPr id="68642" name="Rectangle 34">
              <a:extLst>
                <a:ext uri="{FF2B5EF4-FFF2-40B4-BE49-F238E27FC236}">
                  <a16:creationId xmlns:a16="http://schemas.microsoft.com/office/drawing/2014/main" id="{80B0124C-C684-8F49-B61C-8E338D7599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" y="2448"/>
              <a:ext cx="2360" cy="9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C00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graphicFrame>
          <p:nvGraphicFramePr>
            <p:cNvPr id="14355" name="Object 33">
              <a:extLst>
                <a:ext uri="{FF2B5EF4-FFF2-40B4-BE49-F238E27FC236}">
                  <a16:creationId xmlns:a16="http://schemas.microsoft.com/office/drawing/2014/main" id="{30ECBBEF-5806-A74E-A7DC-C92F9A8BC1E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620" y="2576"/>
            <a:ext cx="2248" cy="78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92" name="Équation" r:id="rId3" imgW="82207100" imgH="28676600" progId="Equation.3">
                    <p:embed/>
                  </p:oleObj>
                </mc:Choice>
                <mc:Fallback>
                  <p:oleObj name="Équation" r:id="rId3" imgW="82207100" imgH="28676600" progId="Equation.3">
                    <p:embed/>
                    <p:pic>
                      <p:nvPicPr>
                        <p:cNvPr id="0" name="Object 3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20" y="2576"/>
                          <a:ext cx="2248" cy="78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8646" name="Line 38">
              <a:extLst>
                <a:ext uri="{FF2B5EF4-FFF2-40B4-BE49-F238E27FC236}">
                  <a16:creationId xmlns:a16="http://schemas.microsoft.com/office/drawing/2014/main" id="{772DCA05-2EC7-2D4C-A42A-3FC5C442F4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37" y="3282"/>
              <a:ext cx="270" cy="318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68647" name="Line 39">
              <a:extLst>
                <a:ext uri="{FF2B5EF4-FFF2-40B4-BE49-F238E27FC236}">
                  <a16:creationId xmlns:a16="http://schemas.microsoft.com/office/drawing/2014/main" id="{DF42C900-B1F0-9843-9A36-95A2D21A73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0" y="3078"/>
              <a:ext cx="435" cy="512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68648" name="Line 40">
              <a:extLst>
                <a:ext uri="{FF2B5EF4-FFF2-40B4-BE49-F238E27FC236}">
                  <a16:creationId xmlns:a16="http://schemas.microsoft.com/office/drawing/2014/main" id="{F3391FB7-2941-7D41-97B2-93364E7893E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3" y="2874"/>
              <a:ext cx="619" cy="728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68649" name="Line 41">
              <a:extLst>
                <a:ext uri="{FF2B5EF4-FFF2-40B4-BE49-F238E27FC236}">
                  <a16:creationId xmlns:a16="http://schemas.microsoft.com/office/drawing/2014/main" id="{CEC3EF29-9589-0F4A-B8B4-27BB8D0F250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13" y="2763"/>
              <a:ext cx="714" cy="827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68650" name="Line 42">
              <a:extLst>
                <a:ext uri="{FF2B5EF4-FFF2-40B4-BE49-F238E27FC236}">
                  <a16:creationId xmlns:a16="http://schemas.microsoft.com/office/drawing/2014/main" id="{8DA30391-420B-2B44-AD49-DF36307ABB6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31" y="2753"/>
              <a:ext cx="1249" cy="1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68651" name="Line 43">
              <a:extLst>
                <a:ext uri="{FF2B5EF4-FFF2-40B4-BE49-F238E27FC236}">
                  <a16:creationId xmlns:a16="http://schemas.microsoft.com/office/drawing/2014/main" id="{514DA0ED-12B1-0A4D-A3DF-6FAFDAAF3E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89" y="2763"/>
              <a:ext cx="711" cy="836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68652" name="Line 44">
              <a:extLst>
                <a:ext uri="{FF2B5EF4-FFF2-40B4-BE49-F238E27FC236}">
                  <a16:creationId xmlns:a16="http://schemas.microsoft.com/office/drawing/2014/main" id="{0359621B-AF24-7C4E-80CC-371E1BE32A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2" y="2757"/>
              <a:ext cx="711" cy="836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68653" name="Line 45">
              <a:extLst>
                <a:ext uri="{FF2B5EF4-FFF2-40B4-BE49-F238E27FC236}">
                  <a16:creationId xmlns:a16="http://schemas.microsoft.com/office/drawing/2014/main" id="{44739589-DCB6-E04C-B99C-54F9CF3A3E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25" y="2760"/>
              <a:ext cx="647" cy="761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68654" name="Line 46">
              <a:extLst>
                <a:ext uri="{FF2B5EF4-FFF2-40B4-BE49-F238E27FC236}">
                  <a16:creationId xmlns:a16="http://schemas.microsoft.com/office/drawing/2014/main" id="{6EF6D65F-9EED-964C-93D1-C1D88233787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23" y="2757"/>
              <a:ext cx="451" cy="530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68655" name="Line 47">
              <a:extLst>
                <a:ext uri="{FF2B5EF4-FFF2-40B4-BE49-F238E27FC236}">
                  <a16:creationId xmlns:a16="http://schemas.microsoft.com/office/drawing/2014/main" id="{DAF5F1D0-D6D9-E940-9D62-0CF6C3C9F5C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00" y="2754"/>
              <a:ext cx="276" cy="323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</p:grpSp>
      <p:sp>
        <p:nvSpPr>
          <p:cNvPr id="39" name="Rectangle 2">
            <a:extLst>
              <a:ext uri="{FF2B5EF4-FFF2-40B4-BE49-F238E27FC236}">
                <a16:creationId xmlns:a16="http://schemas.microsoft.com/office/drawing/2014/main" id="{561B9129-0941-7243-A147-EE073B931E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21</a:t>
            </a:r>
            <a:r>
              <a:rPr lang="fr-FR" altLang="fr-FR" sz="3200" kern="0" dirty="0"/>
              <a:t>	 Réactions compétitives</a:t>
            </a:r>
          </a:p>
        </p:txBody>
      </p:sp>
      <p:sp>
        <p:nvSpPr>
          <p:cNvPr id="40" name="Text Box 44">
            <a:extLst>
              <a:ext uri="{FF2B5EF4-FFF2-40B4-BE49-F238E27FC236}">
                <a16:creationId xmlns:a16="http://schemas.microsoft.com/office/drawing/2014/main" id="{5C04B188-6519-F64D-91A2-4317954D03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13563" y="4834941"/>
            <a:ext cx="9540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b="1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Agité</a:t>
            </a:r>
            <a:r>
              <a:rPr lang="fr-FR" altLang="fr-FR" b="1" dirty="0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9CEFA08F-662B-E54B-9E42-434A2DA55A1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164284"/>
            <a:ext cx="7772400" cy="1143000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  <a:defRPr/>
            </a:pPr>
            <a:br>
              <a:rPr lang="fr-FR" sz="3200" dirty="0">
                <a:solidFill>
                  <a:srgbClr val="40A3D1"/>
                </a:solidFill>
                <a:cs typeface="+mj-cs"/>
              </a:rPr>
            </a:br>
            <a:r>
              <a:rPr lang="fr-FR" sz="2400" dirty="0">
                <a:solidFill>
                  <a:srgbClr val="40A3D1"/>
                </a:solidFill>
                <a:cs typeface="+mj-cs"/>
              </a:rPr>
              <a:t>223	 Optimisation du taux de produit utile  </a:t>
            </a:r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72B92C47-C272-9A4F-9C54-4C968ABAD1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4695397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sp>
        <p:nvSpPr>
          <p:cNvPr id="69636" name="Text Box 4">
            <a:extLst>
              <a:ext uri="{FF2B5EF4-FFF2-40B4-BE49-F238E27FC236}">
                <a16:creationId xmlns:a16="http://schemas.microsoft.com/office/drawing/2014/main" id="{C2F412FD-2AC4-D34E-B29F-91F03D6C36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8013" y="2347484"/>
            <a:ext cx="143981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571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714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286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7432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2004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657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1148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Si n</a:t>
            </a:r>
            <a:r>
              <a:rPr 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&lt; n</a:t>
            </a:r>
            <a:r>
              <a:rPr 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:</a:t>
            </a:r>
          </a:p>
        </p:txBody>
      </p:sp>
      <p:grpSp>
        <p:nvGrpSpPr>
          <p:cNvPr id="69663" name="Group 31">
            <a:extLst>
              <a:ext uri="{FF2B5EF4-FFF2-40B4-BE49-F238E27FC236}">
                <a16:creationId xmlns:a16="http://schemas.microsoft.com/office/drawing/2014/main" id="{55619A80-21DA-6041-961B-FA7985F5D300}"/>
              </a:ext>
            </a:extLst>
          </p:cNvPr>
          <p:cNvGrpSpPr>
            <a:grpSpLocks/>
          </p:cNvGrpSpPr>
          <p:nvPr/>
        </p:nvGrpSpPr>
        <p:grpSpPr bwMode="auto">
          <a:xfrm>
            <a:off x="431800" y="3195209"/>
            <a:ext cx="8307388" cy="2266950"/>
            <a:chOff x="272" y="2248"/>
            <a:chExt cx="5233" cy="1428"/>
          </a:xfrm>
        </p:grpSpPr>
        <p:graphicFrame>
          <p:nvGraphicFramePr>
            <p:cNvPr id="15386" name="Object 6">
              <a:extLst>
                <a:ext uri="{FF2B5EF4-FFF2-40B4-BE49-F238E27FC236}">
                  <a16:creationId xmlns:a16="http://schemas.microsoft.com/office/drawing/2014/main" id="{B6CECEBA-62F7-9348-B728-DD8C05C3570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72" y="2248"/>
            <a:ext cx="5233" cy="54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442" name="Équation" r:id="rId3" imgW="182880000" imgH="19011900" progId="Equation.3">
                    <p:embed/>
                  </p:oleObj>
                </mc:Choice>
                <mc:Fallback>
                  <p:oleObj name="Équation" r:id="rId3" imgW="182880000" imgH="19011900" progId="Equation.3">
                    <p:embed/>
                    <p:pic>
                      <p:nvPicPr>
                        <p:cNvPr id="0" name="Object 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2" y="2248"/>
                          <a:ext cx="5233" cy="54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5387" name="Object 7">
              <a:extLst>
                <a:ext uri="{FF2B5EF4-FFF2-40B4-BE49-F238E27FC236}">
                  <a16:creationId xmlns:a16="http://schemas.microsoft.com/office/drawing/2014/main" id="{E11B0B88-E824-BF4F-A421-A018AED1FDB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072" y="3140"/>
            <a:ext cx="1712" cy="53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443" name="Équation" r:id="rId5" imgW="62611000" imgH="19596100" progId="Equation.3">
                    <p:embed/>
                  </p:oleObj>
                </mc:Choice>
                <mc:Fallback>
                  <p:oleObj name="Équation" r:id="rId5" imgW="62611000" imgH="19596100" progId="Equation.3">
                    <p:embed/>
                    <p:pic>
                      <p:nvPicPr>
                        <p:cNvPr id="0" name="Object 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072" y="3140"/>
                          <a:ext cx="1712" cy="53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69670" name="Group 38">
            <a:extLst>
              <a:ext uri="{FF2B5EF4-FFF2-40B4-BE49-F238E27FC236}">
                <a16:creationId xmlns:a16="http://schemas.microsoft.com/office/drawing/2014/main" id="{627B049F-3404-104D-8218-62D85D21EAA0}"/>
              </a:ext>
            </a:extLst>
          </p:cNvPr>
          <p:cNvGrpSpPr>
            <a:grpSpLocks/>
          </p:cNvGrpSpPr>
          <p:nvPr/>
        </p:nvGrpSpPr>
        <p:grpSpPr bwMode="auto">
          <a:xfrm>
            <a:off x="4165600" y="2296684"/>
            <a:ext cx="3876675" cy="3530600"/>
            <a:chOff x="2624" y="1682"/>
            <a:chExt cx="2442" cy="2224"/>
          </a:xfrm>
        </p:grpSpPr>
        <p:sp>
          <p:nvSpPr>
            <p:cNvPr id="69641" name="Rectangle 9">
              <a:extLst>
                <a:ext uri="{FF2B5EF4-FFF2-40B4-BE49-F238E27FC236}">
                  <a16:creationId xmlns:a16="http://schemas.microsoft.com/office/drawing/2014/main" id="{A23BD92C-0928-2A4D-89B1-E1E632BCB1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4" y="1800"/>
              <a:ext cx="1800" cy="18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69642" name="Text Box 10">
              <a:extLst>
                <a:ext uri="{FF2B5EF4-FFF2-40B4-BE49-F238E27FC236}">
                  <a16:creationId xmlns:a16="http://schemas.microsoft.com/office/drawing/2014/main" id="{D105656D-82F2-0646-A2E7-DFA8BC1312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10" y="3530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0</a:t>
              </a:r>
            </a:p>
          </p:txBody>
        </p:sp>
        <p:sp>
          <p:nvSpPr>
            <p:cNvPr id="69643" name="Text Box 11">
              <a:extLst>
                <a:ext uri="{FF2B5EF4-FFF2-40B4-BE49-F238E27FC236}">
                  <a16:creationId xmlns:a16="http://schemas.microsoft.com/office/drawing/2014/main" id="{168A03A8-5B3C-9744-92F1-7789D49C58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18" y="1682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1</a:t>
              </a:r>
            </a:p>
          </p:txBody>
        </p:sp>
        <p:sp>
          <p:nvSpPr>
            <p:cNvPr id="69644" name="Text Box 12">
              <a:extLst>
                <a:ext uri="{FF2B5EF4-FFF2-40B4-BE49-F238E27FC236}">
                  <a16:creationId xmlns:a16="http://schemas.microsoft.com/office/drawing/2014/main" id="{652AB526-A090-B64A-981E-7B34EB46AC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54" y="3618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1</a:t>
              </a:r>
            </a:p>
          </p:txBody>
        </p:sp>
        <p:sp>
          <p:nvSpPr>
            <p:cNvPr id="69645" name="Text Box 13">
              <a:extLst>
                <a:ext uri="{FF2B5EF4-FFF2-40B4-BE49-F238E27FC236}">
                  <a16:creationId xmlns:a16="http://schemas.microsoft.com/office/drawing/2014/main" id="{4DEF65DF-CE85-BA4D-A429-B0E8F7734D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4" y="1950"/>
              <a:ext cx="54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fr-FR" altLang="fr-FR">
                  <a:latin typeface="Symbol" pitchFamily="2" charset="2"/>
                </a:rPr>
                <a:t>F</a:t>
              </a:r>
              <a:r>
                <a:rPr lang="ja-JP" altLang="fr-FR">
                  <a:latin typeface="Arial" panose="020B0604020202020204" pitchFamily="34" charset="0"/>
                </a:rPr>
                <a:t>’</a:t>
              </a:r>
              <a:r>
                <a:rPr lang="fr-FR" altLang="ja-JP" baseline="-25000"/>
                <a:t>R/A</a:t>
              </a:r>
              <a:endParaRPr lang="fr-FR" altLang="fr-FR">
                <a:latin typeface="Symbol" pitchFamily="2" charset="2"/>
              </a:endParaRPr>
            </a:p>
          </p:txBody>
        </p:sp>
        <p:sp>
          <p:nvSpPr>
            <p:cNvPr id="69647" name="Text Box 15">
              <a:extLst>
                <a:ext uri="{FF2B5EF4-FFF2-40B4-BE49-F238E27FC236}">
                  <a16:creationId xmlns:a16="http://schemas.microsoft.com/office/drawing/2014/main" id="{71DE63D5-CC29-E343-BC26-DC6A6E15C8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11" y="3602"/>
              <a:ext cx="347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X</a:t>
              </a:r>
              <a:r>
                <a:rPr lang="fr-FR" baseline="-25000"/>
                <a:t>A</a:t>
              </a:r>
            </a:p>
          </p:txBody>
        </p:sp>
        <p:sp>
          <p:nvSpPr>
            <p:cNvPr id="69664" name="Arc 32">
              <a:extLst>
                <a:ext uri="{FF2B5EF4-FFF2-40B4-BE49-F238E27FC236}">
                  <a16:creationId xmlns:a16="http://schemas.microsoft.com/office/drawing/2014/main" id="{3F97B346-6069-FF4B-BCE0-87592F36D8F0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3145" y="1784"/>
              <a:ext cx="1800" cy="1352"/>
            </a:xfrm>
            <a:custGeom>
              <a:avLst/>
              <a:gdLst>
                <a:gd name="T0" fmla="*/ 0 w 21696"/>
                <a:gd name="T1" fmla="*/ 0 h 21600"/>
                <a:gd name="T2" fmla="*/ 1800 w 21696"/>
                <a:gd name="T3" fmla="*/ 1352 h 21600"/>
                <a:gd name="T4" fmla="*/ 8 w 21696"/>
                <a:gd name="T5" fmla="*/ 1352 h 216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696" h="21600" fill="none" extrusionOk="0">
                  <a:moveTo>
                    <a:pt x="0" y="0"/>
                  </a:moveTo>
                  <a:cubicBezTo>
                    <a:pt x="32" y="0"/>
                    <a:pt x="64" y="-1"/>
                    <a:pt x="96" y="-1"/>
                  </a:cubicBezTo>
                  <a:cubicBezTo>
                    <a:pt x="12025" y="-1"/>
                    <a:pt x="21696" y="9670"/>
                    <a:pt x="21696" y="21600"/>
                  </a:cubicBezTo>
                </a:path>
                <a:path w="21696" h="21600" stroke="0" extrusionOk="0">
                  <a:moveTo>
                    <a:pt x="0" y="0"/>
                  </a:moveTo>
                  <a:cubicBezTo>
                    <a:pt x="32" y="0"/>
                    <a:pt x="64" y="-1"/>
                    <a:pt x="96" y="-1"/>
                  </a:cubicBezTo>
                  <a:cubicBezTo>
                    <a:pt x="12025" y="-1"/>
                    <a:pt x="21696" y="9670"/>
                    <a:pt x="21696" y="21600"/>
                  </a:cubicBezTo>
                  <a:lnTo>
                    <a:pt x="96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7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69648" name="Line 16">
              <a:extLst>
                <a:ext uri="{FF2B5EF4-FFF2-40B4-BE49-F238E27FC236}">
                  <a16:creationId xmlns:a16="http://schemas.microsoft.com/office/drawing/2014/main" id="{41F5C2E4-5FBC-964C-8330-8092C7323B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84" y="2768"/>
              <a:ext cx="0" cy="82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</p:grpSp>
      <p:grpSp>
        <p:nvGrpSpPr>
          <p:cNvPr id="69673" name="Group 41">
            <a:extLst>
              <a:ext uri="{FF2B5EF4-FFF2-40B4-BE49-F238E27FC236}">
                <a16:creationId xmlns:a16="http://schemas.microsoft.com/office/drawing/2014/main" id="{577FC8D3-D430-B848-AAA3-519EEFA08549}"/>
              </a:ext>
            </a:extLst>
          </p:cNvPr>
          <p:cNvGrpSpPr>
            <a:grpSpLocks/>
          </p:cNvGrpSpPr>
          <p:nvPr/>
        </p:nvGrpSpPr>
        <p:grpSpPr bwMode="auto">
          <a:xfrm>
            <a:off x="1371600" y="3639709"/>
            <a:ext cx="5603875" cy="1706563"/>
            <a:chOff x="864" y="2528"/>
            <a:chExt cx="3530" cy="1075"/>
          </a:xfrm>
        </p:grpSpPr>
        <p:sp>
          <p:nvSpPr>
            <p:cNvPr id="69650" name="Line 18">
              <a:extLst>
                <a:ext uri="{FF2B5EF4-FFF2-40B4-BE49-F238E27FC236}">
                  <a16:creationId xmlns:a16="http://schemas.microsoft.com/office/drawing/2014/main" id="{543C2D34-7BCE-B441-8710-FDACA1361B6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193" y="3381"/>
              <a:ext cx="180" cy="216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69653" name="Line 21">
              <a:extLst>
                <a:ext uri="{FF2B5EF4-FFF2-40B4-BE49-F238E27FC236}">
                  <a16:creationId xmlns:a16="http://schemas.microsoft.com/office/drawing/2014/main" id="{319D17AB-0028-D84F-9248-B4493E41D9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39" y="3133"/>
              <a:ext cx="223" cy="263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69654" name="Line 22">
              <a:extLst>
                <a:ext uri="{FF2B5EF4-FFF2-40B4-BE49-F238E27FC236}">
                  <a16:creationId xmlns:a16="http://schemas.microsoft.com/office/drawing/2014/main" id="{AE641719-A2D5-DD45-8086-73906739A2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51" y="3099"/>
              <a:ext cx="417" cy="492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69655" name="Line 23">
              <a:extLst>
                <a:ext uri="{FF2B5EF4-FFF2-40B4-BE49-F238E27FC236}">
                  <a16:creationId xmlns:a16="http://schemas.microsoft.com/office/drawing/2014/main" id="{A4681BC0-5D73-2646-8241-84C51F95133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326" y="3056"/>
              <a:ext cx="459" cy="541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69656" name="Line 24">
              <a:extLst>
                <a:ext uri="{FF2B5EF4-FFF2-40B4-BE49-F238E27FC236}">
                  <a16:creationId xmlns:a16="http://schemas.microsoft.com/office/drawing/2014/main" id="{FCFC4954-BC40-6648-8866-677BA37EE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98" y="2938"/>
              <a:ext cx="565" cy="665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69657" name="Line 25">
              <a:extLst>
                <a:ext uri="{FF2B5EF4-FFF2-40B4-BE49-F238E27FC236}">
                  <a16:creationId xmlns:a16="http://schemas.microsoft.com/office/drawing/2014/main" id="{7F683B1E-0B4E-C24C-8008-C2A15217C2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683" y="2767"/>
              <a:ext cx="702" cy="827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69658" name="Line 26">
              <a:extLst>
                <a:ext uri="{FF2B5EF4-FFF2-40B4-BE49-F238E27FC236}">
                  <a16:creationId xmlns:a16="http://schemas.microsoft.com/office/drawing/2014/main" id="{4B6F996B-D623-A641-866E-45136C0FA6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58" y="2976"/>
              <a:ext cx="527" cy="621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69659" name="Line 27">
              <a:extLst>
                <a:ext uri="{FF2B5EF4-FFF2-40B4-BE49-F238E27FC236}">
                  <a16:creationId xmlns:a16="http://schemas.microsoft.com/office/drawing/2014/main" id="{B6B0DAB8-BDC6-A944-BA7F-2379E8DAADA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35" y="3183"/>
              <a:ext cx="352" cy="414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69660" name="Rectangle 28">
              <a:extLst>
                <a:ext uri="{FF2B5EF4-FFF2-40B4-BE49-F238E27FC236}">
                  <a16:creationId xmlns:a16="http://schemas.microsoft.com/office/drawing/2014/main" id="{1D085ADD-C2C5-7841-8C47-7BF7285493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4" y="2528"/>
              <a:ext cx="1832" cy="880"/>
            </a:xfrm>
            <a:prstGeom prst="rect">
              <a:avLst/>
            </a:prstGeom>
            <a:noFill/>
            <a:ln w="38100">
              <a:solidFill>
                <a:srgbClr val="0099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graphicFrame>
          <p:nvGraphicFramePr>
            <p:cNvPr id="15376" name="Object 29">
              <a:extLst>
                <a:ext uri="{FF2B5EF4-FFF2-40B4-BE49-F238E27FC236}">
                  <a16:creationId xmlns:a16="http://schemas.microsoft.com/office/drawing/2014/main" id="{08673319-0D50-7343-9239-E76E79FEB5C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73" y="2560"/>
            <a:ext cx="1847" cy="78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444" name="Équation" r:id="rId7" imgW="74015600" imgH="28676600" progId="Equation.3">
                    <p:embed/>
                  </p:oleObj>
                </mc:Choice>
                <mc:Fallback>
                  <p:oleObj name="Équation" r:id="rId7" imgW="74015600" imgH="28676600" progId="Equation.3">
                    <p:embed/>
                    <p:pic>
                      <p:nvPicPr>
                        <p:cNvPr id="0" name="Object 2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73" y="2560"/>
                          <a:ext cx="1847" cy="78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bg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9662" name="Freeform 30">
              <a:extLst>
                <a:ext uri="{FF2B5EF4-FFF2-40B4-BE49-F238E27FC236}">
                  <a16:creationId xmlns:a16="http://schemas.microsoft.com/office/drawing/2014/main" id="{74DDBE1D-CF1F-E945-9514-A0E0C5CBD4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1" y="2760"/>
              <a:ext cx="1253" cy="381"/>
            </a:xfrm>
            <a:custGeom>
              <a:avLst/>
              <a:gdLst>
                <a:gd name="T0" fmla="*/ 0 w 1253"/>
                <a:gd name="T1" fmla="*/ 381 h 381"/>
                <a:gd name="T2" fmla="*/ 156 w 1253"/>
                <a:gd name="T3" fmla="*/ 375 h 381"/>
                <a:gd name="T4" fmla="*/ 276 w 1253"/>
                <a:gd name="T5" fmla="*/ 360 h 381"/>
                <a:gd name="T6" fmla="*/ 618 w 1253"/>
                <a:gd name="T7" fmla="*/ 300 h 381"/>
                <a:gd name="T8" fmla="*/ 843 w 1253"/>
                <a:gd name="T9" fmla="*/ 222 h 381"/>
                <a:gd name="T10" fmla="*/ 1017 w 1253"/>
                <a:gd name="T11" fmla="*/ 135 h 381"/>
                <a:gd name="T12" fmla="*/ 1071 w 1253"/>
                <a:gd name="T13" fmla="*/ 108 h 381"/>
                <a:gd name="T14" fmla="*/ 1176 w 1253"/>
                <a:gd name="T15" fmla="*/ 45 h 381"/>
                <a:gd name="T16" fmla="*/ 1253 w 1253"/>
                <a:gd name="T17" fmla="*/ 0 h 38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253" h="381">
                  <a:moveTo>
                    <a:pt x="0" y="381"/>
                  </a:moveTo>
                  <a:cubicBezTo>
                    <a:pt x="26" y="380"/>
                    <a:pt x="110" y="378"/>
                    <a:pt x="156" y="375"/>
                  </a:cubicBezTo>
                  <a:cubicBezTo>
                    <a:pt x="202" y="372"/>
                    <a:pt x="199" y="372"/>
                    <a:pt x="276" y="360"/>
                  </a:cubicBezTo>
                  <a:cubicBezTo>
                    <a:pt x="353" y="348"/>
                    <a:pt x="524" y="323"/>
                    <a:pt x="618" y="300"/>
                  </a:cubicBezTo>
                  <a:cubicBezTo>
                    <a:pt x="712" y="277"/>
                    <a:pt x="777" y="249"/>
                    <a:pt x="843" y="222"/>
                  </a:cubicBezTo>
                  <a:cubicBezTo>
                    <a:pt x="909" y="195"/>
                    <a:pt x="979" y="154"/>
                    <a:pt x="1017" y="135"/>
                  </a:cubicBezTo>
                  <a:cubicBezTo>
                    <a:pt x="1055" y="116"/>
                    <a:pt x="1045" y="123"/>
                    <a:pt x="1071" y="108"/>
                  </a:cubicBezTo>
                  <a:cubicBezTo>
                    <a:pt x="1097" y="93"/>
                    <a:pt x="1146" y="63"/>
                    <a:pt x="1176" y="45"/>
                  </a:cubicBezTo>
                  <a:cubicBezTo>
                    <a:pt x="1206" y="27"/>
                    <a:pt x="1237" y="9"/>
                    <a:pt x="1253" y="0"/>
                  </a:cubicBezTo>
                </a:path>
              </a:pathLst>
            </a:custGeom>
            <a:noFill/>
            <a:ln w="28575" cap="flat" cmpd="sng">
              <a:solidFill>
                <a:srgbClr val="0099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7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</p:grpSp>
      <p:sp>
        <p:nvSpPr>
          <p:cNvPr id="29" name="Rectangle 2">
            <a:extLst>
              <a:ext uri="{FF2B5EF4-FFF2-40B4-BE49-F238E27FC236}">
                <a16:creationId xmlns:a16="http://schemas.microsoft.com/office/drawing/2014/main" id="{F890EB16-DBE8-964E-929F-D787FD1715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21</a:t>
            </a:r>
            <a:r>
              <a:rPr lang="fr-FR" altLang="fr-FR" sz="3200" kern="0" dirty="0"/>
              <a:t>	 Réactions compétitives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9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>
            <a:extLst>
              <a:ext uri="{FF2B5EF4-FFF2-40B4-BE49-F238E27FC236}">
                <a16:creationId xmlns:a16="http://schemas.microsoft.com/office/drawing/2014/main" id="{68681D19-42B6-2C46-AFC5-36F7B4B92229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099890"/>
            <a:ext cx="7772400" cy="1143000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  <a:defRPr/>
            </a:pPr>
            <a:br>
              <a:rPr lang="fr-FR" sz="3200" dirty="0">
                <a:solidFill>
                  <a:srgbClr val="40A3D1"/>
                </a:solidFill>
                <a:cs typeface="+mj-cs"/>
              </a:rPr>
            </a:br>
            <a:r>
              <a:rPr lang="fr-FR" sz="2400" dirty="0">
                <a:solidFill>
                  <a:srgbClr val="40A3D1"/>
                </a:solidFill>
                <a:cs typeface="+mj-cs"/>
              </a:rPr>
              <a:t>223	 Optimisation du taux de produit utile  </a:t>
            </a:r>
          </a:p>
        </p:txBody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32A461DE-67E3-0040-9470-31A5EE4E01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470827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sp>
        <p:nvSpPr>
          <p:cNvPr id="71684" name="Text Box 4">
            <a:extLst>
              <a:ext uri="{FF2B5EF4-FFF2-40B4-BE49-F238E27FC236}">
                <a16:creationId xmlns:a16="http://schemas.microsoft.com/office/drawing/2014/main" id="{7A393949-E7ED-D748-8AF2-E84CE87145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8013" y="2360365"/>
            <a:ext cx="143981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571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714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286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7432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2004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657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1148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Si n</a:t>
            </a:r>
            <a:r>
              <a:rPr 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&lt; n</a:t>
            </a:r>
            <a:r>
              <a:rPr 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:</a:t>
            </a:r>
          </a:p>
        </p:txBody>
      </p:sp>
      <p:grpSp>
        <p:nvGrpSpPr>
          <p:cNvPr id="16388" name="Group 29">
            <a:extLst>
              <a:ext uri="{FF2B5EF4-FFF2-40B4-BE49-F238E27FC236}">
                <a16:creationId xmlns:a16="http://schemas.microsoft.com/office/drawing/2014/main" id="{EECF7544-7E42-7A4D-846C-ACCB68D38663}"/>
              </a:ext>
            </a:extLst>
          </p:cNvPr>
          <p:cNvGrpSpPr>
            <a:grpSpLocks/>
          </p:cNvGrpSpPr>
          <p:nvPr/>
        </p:nvGrpSpPr>
        <p:grpSpPr bwMode="auto">
          <a:xfrm>
            <a:off x="4165600" y="2309565"/>
            <a:ext cx="3876675" cy="3530600"/>
            <a:chOff x="2624" y="1682"/>
            <a:chExt cx="2442" cy="2224"/>
          </a:xfrm>
        </p:grpSpPr>
        <p:grpSp>
          <p:nvGrpSpPr>
            <p:cNvPr id="16403" name="Group 8">
              <a:extLst>
                <a:ext uri="{FF2B5EF4-FFF2-40B4-BE49-F238E27FC236}">
                  <a16:creationId xmlns:a16="http://schemas.microsoft.com/office/drawing/2014/main" id="{A331EAF8-0808-5D44-A889-E6E9D3AAA27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24" y="1682"/>
              <a:ext cx="2442" cy="2224"/>
              <a:chOff x="2624" y="1682"/>
              <a:chExt cx="2442" cy="2224"/>
            </a:xfrm>
          </p:grpSpPr>
          <p:sp>
            <p:nvSpPr>
              <p:cNvPr id="71689" name="Rectangle 9">
                <a:extLst>
                  <a:ext uri="{FF2B5EF4-FFF2-40B4-BE49-F238E27FC236}">
                    <a16:creationId xmlns:a16="http://schemas.microsoft.com/office/drawing/2014/main" id="{62C69A3E-79AF-3B41-ADCC-24B0C7856F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44" y="1800"/>
                <a:ext cx="1800" cy="180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fr-FR">
                  <a:latin typeface="Times New Roman" charset="0"/>
                  <a:ea typeface="ＭＳ Ｐゴシック" charset="0"/>
                </a:endParaRPr>
              </a:p>
            </p:txBody>
          </p:sp>
          <p:sp>
            <p:nvSpPr>
              <p:cNvPr id="71690" name="Text Box 10">
                <a:extLst>
                  <a:ext uri="{FF2B5EF4-FFF2-40B4-BE49-F238E27FC236}">
                    <a16:creationId xmlns:a16="http://schemas.microsoft.com/office/drawing/2014/main" id="{CC77A349-7001-C74E-AA29-F77168BC08E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10" y="3530"/>
                <a:ext cx="212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1pPr>
                <a:lvl2pPr marL="5715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2pPr>
                <a:lvl3pPr marL="11430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3pPr>
                <a:lvl4pPr marL="17145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4pPr>
                <a:lvl5pPr marL="22860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5pPr>
                <a:lvl6pPr marL="27432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6pPr>
                <a:lvl7pPr marL="32004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7pPr>
                <a:lvl8pPr marL="36576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8pPr>
                <a:lvl9pPr marL="41148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9pPr>
              </a:lstStyle>
              <a:p>
                <a:pPr algn="ctr">
                  <a:defRPr/>
                </a:pPr>
                <a:r>
                  <a:rPr lang="fr-FR"/>
                  <a:t>0</a:t>
                </a:r>
              </a:p>
            </p:txBody>
          </p:sp>
          <p:sp>
            <p:nvSpPr>
              <p:cNvPr id="71691" name="Text Box 11">
                <a:extLst>
                  <a:ext uri="{FF2B5EF4-FFF2-40B4-BE49-F238E27FC236}">
                    <a16:creationId xmlns:a16="http://schemas.microsoft.com/office/drawing/2014/main" id="{CF529DD1-36FF-1447-A19A-540E4C7A6DF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18" y="1682"/>
                <a:ext cx="212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1pPr>
                <a:lvl2pPr marL="5715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2pPr>
                <a:lvl3pPr marL="11430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3pPr>
                <a:lvl4pPr marL="17145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4pPr>
                <a:lvl5pPr marL="22860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5pPr>
                <a:lvl6pPr marL="27432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6pPr>
                <a:lvl7pPr marL="32004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7pPr>
                <a:lvl8pPr marL="36576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8pPr>
                <a:lvl9pPr marL="41148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9pPr>
              </a:lstStyle>
              <a:p>
                <a:pPr algn="ctr">
                  <a:defRPr/>
                </a:pPr>
                <a:r>
                  <a:rPr lang="fr-FR"/>
                  <a:t>1</a:t>
                </a:r>
              </a:p>
            </p:txBody>
          </p:sp>
          <p:sp>
            <p:nvSpPr>
              <p:cNvPr id="71692" name="Text Box 12">
                <a:extLst>
                  <a:ext uri="{FF2B5EF4-FFF2-40B4-BE49-F238E27FC236}">
                    <a16:creationId xmlns:a16="http://schemas.microsoft.com/office/drawing/2014/main" id="{FDEE8D55-4FFC-B748-9D5C-0A552818271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54" y="3618"/>
                <a:ext cx="212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1pPr>
                <a:lvl2pPr marL="5715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2pPr>
                <a:lvl3pPr marL="11430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3pPr>
                <a:lvl4pPr marL="17145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4pPr>
                <a:lvl5pPr marL="22860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5pPr>
                <a:lvl6pPr marL="27432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6pPr>
                <a:lvl7pPr marL="32004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7pPr>
                <a:lvl8pPr marL="36576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8pPr>
                <a:lvl9pPr marL="41148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9pPr>
              </a:lstStyle>
              <a:p>
                <a:pPr algn="ctr">
                  <a:defRPr/>
                </a:pPr>
                <a:r>
                  <a:rPr lang="fr-FR"/>
                  <a:t>1</a:t>
                </a:r>
              </a:p>
            </p:txBody>
          </p:sp>
          <p:sp>
            <p:nvSpPr>
              <p:cNvPr id="71693" name="Text Box 13">
                <a:extLst>
                  <a:ext uri="{FF2B5EF4-FFF2-40B4-BE49-F238E27FC236}">
                    <a16:creationId xmlns:a16="http://schemas.microsoft.com/office/drawing/2014/main" id="{84D51F8A-1914-FE47-A9F5-21BC62AF81D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624" y="1950"/>
                <a:ext cx="540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algn="ctr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algn="ctr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algn="ctr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algn="ctr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fr-FR" altLang="fr-FR">
                    <a:latin typeface="Symbol" pitchFamily="2" charset="2"/>
                  </a:rPr>
                  <a:t>F</a:t>
                </a:r>
                <a:r>
                  <a:rPr lang="ja-JP" altLang="fr-FR">
                    <a:latin typeface="Arial" panose="020B0604020202020204" pitchFamily="34" charset="0"/>
                  </a:rPr>
                  <a:t>’</a:t>
                </a:r>
                <a:r>
                  <a:rPr lang="fr-FR" altLang="ja-JP" baseline="-25000"/>
                  <a:t>R/A</a:t>
                </a:r>
                <a:endParaRPr lang="fr-FR" altLang="fr-FR">
                  <a:latin typeface="Symbol" pitchFamily="2" charset="2"/>
                </a:endParaRPr>
              </a:p>
            </p:txBody>
          </p:sp>
          <p:sp>
            <p:nvSpPr>
              <p:cNvPr id="71694" name="Text Box 14">
                <a:extLst>
                  <a:ext uri="{FF2B5EF4-FFF2-40B4-BE49-F238E27FC236}">
                    <a16:creationId xmlns:a16="http://schemas.microsoft.com/office/drawing/2014/main" id="{8685E443-7738-B34C-AE9D-25FF7ADF4A4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211" y="3602"/>
                <a:ext cx="347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1pPr>
                <a:lvl2pPr marL="5715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2pPr>
                <a:lvl3pPr marL="11430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3pPr>
                <a:lvl4pPr marL="17145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4pPr>
                <a:lvl5pPr marL="22860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5pPr>
                <a:lvl6pPr marL="27432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6pPr>
                <a:lvl7pPr marL="32004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7pPr>
                <a:lvl8pPr marL="36576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8pPr>
                <a:lvl9pPr marL="41148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9pPr>
              </a:lstStyle>
              <a:p>
                <a:pPr algn="ctr">
                  <a:defRPr/>
                </a:pPr>
                <a:r>
                  <a:rPr lang="fr-FR"/>
                  <a:t>X</a:t>
                </a:r>
                <a:r>
                  <a:rPr lang="fr-FR" baseline="-25000"/>
                  <a:t>A</a:t>
                </a:r>
              </a:p>
            </p:txBody>
          </p:sp>
          <p:sp>
            <p:nvSpPr>
              <p:cNvPr id="71695" name="Arc 15">
                <a:extLst>
                  <a:ext uri="{FF2B5EF4-FFF2-40B4-BE49-F238E27FC236}">
                    <a16:creationId xmlns:a16="http://schemas.microsoft.com/office/drawing/2014/main" id="{2F615B7A-56AD-AC4F-A85B-700E0A7F6F53}"/>
                  </a:ext>
                </a:extLst>
              </p:cNvPr>
              <p:cNvSpPr>
                <a:spLocks/>
              </p:cNvSpPr>
              <p:nvPr/>
            </p:nvSpPr>
            <p:spPr bwMode="auto">
              <a:xfrm flipV="1">
                <a:off x="3145" y="1784"/>
                <a:ext cx="1800" cy="1352"/>
              </a:xfrm>
              <a:custGeom>
                <a:avLst/>
                <a:gdLst>
                  <a:gd name="T0" fmla="*/ 0 w 21696"/>
                  <a:gd name="T1" fmla="*/ 0 h 21600"/>
                  <a:gd name="T2" fmla="*/ 1800 w 21696"/>
                  <a:gd name="T3" fmla="*/ 1352 h 21600"/>
                  <a:gd name="T4" fmla="*/ 8 w 21696"/>
                  <a:gd name="T5" fmla="*/ 1352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96" h="21600" fill="none" extrusionOk="0">
                    <a:moveTo>
                      <a:pt x="0" y="0"/>
                    </a:moveTo>
                    <a:cubicBezTo>
                      <a:pt x="32" y="0"/>
                      <a:pt x="64" y="-1"/>
                      <a:pt x="96" y="-1"/>
                    </a:cubicBezTo>
                    <a:cubicBezTo>
                      <a:pt x="12025" y="-1"/>
                      <a:pt x="21696" y="9670"/>
                      <a:pt x="21696" y="21600"/>
                    </a:cubicBezTo>
                  </a:path>
                  <a:path w="21696" h="21600" stroke="0" extrusionOk="0">
                    <a:moveTo>
                      <a:pt x="0" y="0"/>
                    </a:moveTo>
                    <a:cubicBezTo>
                      <a:pt x="32" y="0"/>
                      <a:pt x="64" y="-1"/>
                      <a:pt x="96" y="-1"/>
                    </a:cubicBezTo>
                    <a:cubicBezTo>
                      <a:pt x="12025" y="-1"/>
                      <a:pt x="21696" y="9670"/>
                      <a:pt x="21696" y="21600"/>
                    </a:cubicBezTo>
                    <a:lnTo>
                      <a:pt x="96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7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  <p:sp>
            <p:nvSpPr>
              <p:cNvPr id="71696" name="Line 16">
                <a:extLst>
                  <a:ext uri="{FF2B5EF4-FFF2-40B4-BE49-F238E27FC236}">
                    <a16:creationId xmlns:a16="http://schemas.microsoft.com/office/drawing/2014/main" id="{388B6C27-0323-0F4D-AF2F-BB33055B6D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384" y="2768"/>
                <a:ext cx="0" cy="824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fr-FR">
                  <a:latin typeface="Times New Roman" charset="0"/>
                  <a:ea typeface="ＭＳ Ｐゴシック" charset="0"/>
                </a:endParaRPr>
              </a:p>
            </p:txBody>
          </p:sp>
        </p:grpSp>
        <p:sp>
          <p:nvSpPr>
            <p:cNvPr id="71698" name="Line 18">
              <a:extLst>
                <a:ext uri="{FF2B5EF4-FFF2-40B4-BE49-F238E27FC236}">
                  <a16:creationId xmlns:a16="http://schemas.microsoft.com/office/drawing/2014/main" id="{D47B4529-5B8A-BB42-A9CA-A27133D801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193" y="3381"/>
              <a:ext cx="180" cy="216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1699" name="Line 19">
              <a:extLst>
                <a:ext uri="{FF2B5EF4-FFF2-40B4-BE49-F238E27FC236}">
                  <a16:creationId xmlns:a16="http://schemas.microsoft.com/office/drawing/2014/main" id="{5FD4CD87-9E98-7F45-9AAF-26F76425D04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39" y="3133"/>
              <a:ext cx="223" cy="263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1700" name="Line 20">
              <a:extLst>
                <a:ext uri="{FF2B5EF4-FFF2-40B4-BE49-F238E27FC236}">
                  <a16:creationId xmlns:a16="http://schemas.microsoft.com/office/drawing/2014/main" id="{FA90F6A8-395D-564B-9B10-0795C0AC16A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51" y="3099"/>
              <a:ext cx="417" cy="492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1701" name="Line 21">
              <a:extLst>
                <a:ext uri="{FF2B5EF4-FFF2-40B4-BE49-F238E27FC236}">
                  <a16:creationId xmlns:a16="http://schemas.microsoft.com/office/drawing/2014/main" id="{615D841E-B658-5C43-9E71-F29865CC51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326" y="3056"/>
              <a:ext cx="459" cy="541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1702" name="Line 22">
              <a:extLst>
                <a:ext uri="{FF2B5EF4-FFF2-40B4-BE49-F238E27FC236}">
                  <a16:creationId xmlns:a16="http://schemas.microsoft.com/office/drawing/2014/main" id="{989EE525-8E6B-BD4F-BE01-2F28AD4ACBC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98" y="2938"/>
              <a:ext cx="565" cy="665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1703" name="Line 23">
              <a:extLst>
                <a:ext uri="{FF2B5EF4-FFF2-40B4-BE49-F238E27FC236}">
                  <a16:creationId xmlns:a16="http://schemas.microsoft.com/office/drawing/2014/main" id="{40ABC053-A568-1E46-AE55-0ADACE1F95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683" y="2767"/>
              <a:ext cx="702" cy="827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1704" name="Line 24">
              <a:extLst>
                <a:ext uri="{FF2B5EF4-FFF2-40B4-BE49-F238E27FC236}">
                  <a16:creationId xmlns:a16="http://schemas.microsoft.com/office/drawing/2014/main" id="{0E58D9E1-AF21-D84B-90FA-DEC710C30CF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58" y="2976"/>
              <a:ext cx="527" cy="621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1705" name="Line 25">
              <a:extLst>
                <a:ext uri="{FF2B5EF4-FFF2-40B4-BE49-F238E27FC236}">
                  <a16:creationId xmlns:a16="http://schemas.microsoft.com/office/drawing/2014/main" id="{57F232C8-1C6A-1D4B-8C42-8EDEA8803C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35" y="3183"/>
              <a:ext cx="352" cy="414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1708" name="Freeform 28">
              <a:extLst>
                <a:ext uri="{FF2B5EF4-FFF2-40B4-BE49-F238E27FC236}">
                  <a16:creationId xmlns:a16="http://schemas.microsoft.com/office/drawing/2014/main" id="{38817FE9-818D-4244-B14E-EBC33069F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1" y="2760"/>
              <a:ext cx="1253" cy="381"/>
            </a:xfrm>
            <a:custGeom>
              <a:avLst/>
              <a:gdLst>
                <a:gd name="T0" fmla="*/ 0 w 1253"/>
                <a:gd name="T1" fmla="*/ 381 h 381"/>
                <a:gd name="T2" fmla="*/ 156 w 1253"/>
                <a:gd name="T3" fmla="*/ 375 h 381"/>
                <a:gd name="T4" fmla="*/ 276 w 1253"/>
                <a:gd name="T5" fmla="*/ 360 h 381"/>
                <a:gd name="T6" fmla="*/ 618 w 1253"/>
                <a:gd name="T7" fmla="*/ 300 h 381"/>
                <a:gd name="T8" fmla="*/ 843 w 1253"/>
                <a:gd name="T9" fmla="*/ 222 h 381"/>
                <a:gd name="T10" fmla="*/ 1017 w 1253"/>
                <a:gd name="T11" fmla="*/ 135 h 381"/>
                <a:gd name="T12" fmla="*/ 1071 w 1253"/>
                <a:gd name="T13" fmla="*/ 108 h 381"/>
                <a:gd name="T14" fmla="*/ 1176 w 1253"/>
                <a:gd name="T15" fmla="*/ 45 h 381"/>
                <a:gd name="T16" fmla="*/ 1253 w 1253"/>
                <a:gd name="T17" fmla="*/ 0 h 38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253" h="381">
                  <a:moveTo>
                    <a:pt x="0" y="381"/>
                  </a:moveTo>
                  <a:cubicBezTo>
                    <a:pt x="26" y="380"/>
                    <a:pt x="110" y="378"/>
                    <a:pt x="156" y="375"/>
                  </a:cubicBezTo>
                  <a:cubicBezTo>
                    <a:pt x="202" y="372"/>
                    <a:pt x="199" y="372"/>
                    <a:pt x="276" y="360"/>
                  </a:cubicBezTo>
                  <a:cubicBezTo>
                    <a:pt x="353" y="348"/>
                    <a:pt x="524" y="323"/>
                    <a:pt x="618" y="300"/>
                  </a:cubicBezTo>
                  <a:cubicBezTo>
                    <a:pt x="712" y="277"/>
                    <a:pt x="777" y="249"/>
                    <a:pt x="843" y="222"/>
                  </a:cubicBezTo>
                  <a:cubicBezTo>
                    <a:pt x="909" y="195"/>
                    <a:pt x="979" y="154"/>
                    <a:pt x="1017" y="135"/>
                  </a:cubicBezTo>
                  <a:cubicBezTo>
                    <a:pt x="1055" y="116"/>
                    <a:pt x="1045" y="123"/>
                    <a:pt x="1071" y="108"/>
                  </a:cubicBezTo>
                  <a:cubicBezTo>
                    <a:pt x="1097" y="93"/>
                    <a:pt x="1146" y="63"/>
                    <a:pt x="1176" y="45"/>
                  </a:cubicBezTo>
                  <a:cubicBezTo>
                    <a:pt x="1206" y="27"/>
                    <a:pt x="1237" y="9"/>
                    <a:pt x="1253" y="0"/>
                  </a:cubicBezTo>
                </a:path>
              </a:pathLst>
            </a:custGeom>
            <a:noFill/>
            <a:ln w="28575" cap="flat" cmpd="sng">
              <a:solidFill>
                <a:srgbClr val="0099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7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</p:grpSp>
      <p:sp>
        <p:nvSpPr>
          <p:cNvPr id="71716" name="Line 36">
            <a:extLst>
              <a:ext uri="{FF2B5EF4-FFF2-40B4-BE49-F238E27FC236}">
                <a16:creationId xmlns:a16="http://schemas.microsoft.com/office/drawing/2014/main" id="{87DC12BE-36ED-974D-97BC-8C796F42E1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989513" y="4201865"/>
            <a:ext cx="982662" cy="115570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grpSp>
        <p:nvGrpSpPr>
          <p:cNvPr id="16390" name="Group 45">
            <a:extLst>
              <a:ext uri="{FF2B5EF4-FFF2-40B4-BE49-F238E27FC236}">
                <a16:creationId xmlns:a16="http://schemas.microsoft.com/office/drawing/2014/main" id="{BEF7CD9E-CC60-7F40-BA75-1EB832AF8FEF}"/>
              </a:ext>
            </a:extLst>
          </p:cNvPr>
          <p:cNvGrpSpPr>
            <a:grpSpLocks/>
          </p:cNvGrpSpPr>
          <p:nvPr/>
        </p:nvGrpSpPr>
        <p:grpSpPr bwMode="auto">
          <a:xfrm>
            <a:off x="850900" y="3525590"/>
            <a:ext cx="6102350" cy="1828800"/>
            <a:chOff x="536" y="2448"/>
            <a:chExt cx="3844" cy="1152"/>
          </a:xfrm>
        </p:grpSpPr>
        <p:sp>
          <p:nvSpPr>
            <p:cNvPr id="71712" name="Rectangle 32">
              <a:extLst>
                <a:ext uri="{FF2B5EF4-FFF2-40B4-BE49-F238E27FC236}">
                  <a16:creationId xmlns:a16="http://schemas.microsoft.com/office/drawing/2014/main" id="{BF5E11A8-EC7C-814A-BC50-FE741D8590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" y="2448"/>
              <a:ext cx="2360" cy="9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C00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graphicFrame>
          <p:nvGraphicFramePr>
            <p:cNvPr id="16393" name="Object 33">
              <a:extLst>
                <a:ext uri="{FF2B5EF4-FFF2-40B4-BE49-F238E27FC236}">
                  <a16:creationId xmlns:a16="http://schemas.microsoft.com/office/drawing/2014/main" id="{8AC2A874-5B06-2548-AC7D-5FD2AE0BC3D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620" y="2576"/>
            <a:ext cx="2248" cy="78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439" name="Équation" r:id="rId3" imgW="82207100" imgH="28676600" progId="Equation.3">
                    <p:embed/>
                  </p:oleObj>
                </mc:Choice>
                <mc:Fallback>
                  <p:oleObj name="Équation" r:id="rId3" imgW="82207100" imgH="28676600" progId="Equation.3">
                    <p:embed/>
                    <p:pic>
                      <p:nvPicPr>
                        <p:cNvPr id="0" name="Object 3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20" y="2576"/>
                          <a:ext cx="2248" cy="78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1714" name="Line 34">
              <a:extLst>
                <a:ext uri="{FF2B5EF4-FFF2-40B4-BE49-F238E27FC236}">
                  <a16:creationId xmlns:a16="http://schemas.microsoft.com/office/drawing/2014/main" id="{D6919192-5E51-5C49-9900-E7CDEB78F8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37" y="3282"/>
              <a:ext cx="270" cy="318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1715" name="Line 35">
              <a:extLst>
                <a:ext uri="{FF2B5EF4-FFF2-40B4-BE49-F238E27FC236}">
                  <a16:creationId xmlns:a16="http://schemas.microsoft.com/office/drawing/2014/main" id="{C9A2A19B-1991-304D-9424-B7E348F0451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0" y="3078"/>
              <a:ext cx="435" cy="512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1717" name="Line 37">
              <a:extLst>
                <a:ext uri="{FF2B5EF4-FFF2-40B4-BE49-F238E27FC236}">
                  <a16:creationId xmlns:a16="http://schemas.microsoft.com/office/drawing/2014/main" id="{2BFD77E2-5741-CC4C-ABA3-11E70151ACE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13" y="2763"/>
              <a:ext cx="714" cy="827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1718" name="Line 38">
              <a:extLst>
                <a:ext uri="{FF2B5EF4-FFF2-40B4-BE49-F238E27FC236}">
                  <a16:creationId xmlns:a16="http://schemas.microsoft.com/office/drawing/2014/main" id="{A91D4E40-0A39-F745-8812-C827E06725A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31" y="2753"/>
              <a:ext cx="1249" cy="1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1719" name="Line 39">
              <a:extLst>
                <a:ext uri="{FF2B5EF4-FFF2-40B4-BE49-F238E27FC236}">
                  <a16:creationId xmlns:a16="http://schemas.microsoft.com/office/drawing/2014/main" id="{AAC42CE7-8173-5D48-8B27-70D60CFC36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89" y="2763"/>
              <a:ext cx="711" cy="836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1720" name="Line 40">
              <a:extLst>
                <a:ext uri="{FF2B5EF4-FFF2-40B4-BE49-F238E27FC236}">
                  <a16:creationId xmlns:a16="http://schemas.microsoft.com/office/drawing/2014/main" id="{0410ACBC-1E36-0E4E-AB42-7301A1A20AF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2" y="2757"/>
              <a:ext cx="711" cy="836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1721" name="Line 41">
              <a:extLst>
                <a:ext uri="{FF2B5EF4-FFF2-40B4-BE49-F238E27FC236}">
                  <a16:creationId xmlns:a16="http://schemas.microsoft.com/office/drawing/2014/main" id="{C0AB6207-43C6-EA40-8222-DF9CAB0376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25" y="2760"/>
              <a:ext cx="647" cy="761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1722" name="Line 42">
              <a:extLst>
                <a:ext uri="{FF2B5EF4-FFF2-40B4-BE49-F238E27FC236}">
                  <a16:creationId xmlns:a16="http://schemas.microsoft.com/office/drawing/2014/main" id="{E94C8794-025A-A24A-B359-9B382E5E85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23" y="2757"/>
              <a:ext cx="451" cy="530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1723" name="Line 43">
              <a:extLst>
                <a:ext uri="{FF2B5EF4-FFF2-40B4-BE49-F238E27FC236}">
                  <a16:creationId xmlns:a16="http://schemas.microsoft.com/office/drawing/2014/main" id="{DED0BF17-F278-4948-9C6C-DBCBE2282CD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00" y="2754"/>
              <a:ext cx="276" cy="323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</p:grpSp>
      <p:sp>
        <p:nvSpPr>
          <p:cNvPr id="71724" name="Text Box 44">
            <a:extLst>
              <a:ext uri="{FF2B5EF4-FFF2-40B4-BE49-F238E27FC236}">
                <a16:creationId xmlns:a16="http://schemas.microsoft.com/office/drawing/2014/main" id="{39953CF7-F23D-5047-8BB3-D69CE0C6F0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75400" y="3363665"/>
            <a:ext cx="1073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571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714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286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7432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2004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657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1148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>
              <a:defRPr/>
            </a:pPr>
            <a:r>
              <a:rPr lang="fr-FR" b="1" dirty="0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Piston </a:t>
            </a:r>
          </a:p>
        </p:txBody>
      </p:sp>
      <p:sp>
        <p:nvSpPr>
          <p:cNvPr id="38" name="Rectangle 2">
            <a:extLst>
              <a:ext uri="{FF2B5EF4-FFF2-40B4-BE49-F238E27FC236}">
                <a16:creationId xmlns:a16="http://schemas.microsoft.com/office/drawing/2014/main" id="{3B4E7FDF-48F5-E143-872B-411422ED0C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21</a:t>
            </a:r>
            <a:r>
              <a:rPr lang="fr-FR" altLang="fr-FR" sz="3200" kern="0" dirty="0"/>
              <a:t>	 Réactions compétitives</a:t>
            </a:r>
          </a:p>
        </p:txBody>
      </p:sp>
      <p:sp>
        <p:nvSpPr>
          <p:cNvPr id="40" name="Text Box 44">
            <a:extLst>
              <a:ext uri="{FF2B5EF4-FFF2-40B4-BE49-F238E27FC236}">
                <a16:creationId xmlns:a16="http://schemas.microsoft.com/office/drawing/2014/main" id="{5A52507F-063E-3442-BA4D-522F7F12D4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97463" y="3434567"/>
            <a:ext cx="9540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b="1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Agité</a:t>
            </a:r>
            <a:r>
              <a:rPr lang="fr-FR" altLang="fr-FR" b="1" dirty="0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>
            <a:extLst>
              <a:ext uri="{FF2B5EF4-FFF2-40B4-BE49-F238E27FC236}">
                <a16:creationId xmlns:a16="http://schemas.microsoft.com/office/drawing/2014/main" id="{D8410376-3BD3-7242-AAFA-03086D89F72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138526"/>
            <a:ext cx="7772400" cy="1143000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  <a:defRPr/>
            </a:pPr>
            <a:br>
              <a:rPr lang="fr-FR" sz="3200" dirty="0">
                <a:solidFill>
                  <a:srgbClr val="40A3D1"/>
                </a:solidFill>
                <a:cs typeface="+mj-cs"/>
              </a:rPr>
            </a:br>
            <a:r>
              <a:rPr lang="fr-FR" sz="2400" dirty="0">
                <a:solidFill>
                  <a:srgbClr val="40A3D1"/>
                </a:solidFill>
                <a:cs typeface="+mj-cs"/>
              </a:rPr>
              <a:t>223	 Optimisation du taux de produit utile  </a:t>
            </a:r>
          </a:p>
        </p:txBody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681B7782-51B5-9446-A366-EDDC09D1DA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4669642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sp>
        <p:nvSpPr>
          <p:cNvPr id="72708" name="Text Box 4">
            <a:extLst>
              <a:ext uri="{FF2B5EF4-FFF2-40B4-BE49-F238E27FC236}">
                <a16:creationId xmlns:a16="http://schemas.microsoft.com/office/drawing/2014/main" id="{63EDB00F-5B28-6A4C-86B1-EF3C2D1320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8013" y="2321729"/>
            <a:ext cx="143981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571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714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286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7432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2004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657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1148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Si n</a:t>
            </a:r>
            <a:r>
              <a:rPr 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= n</a:t>
            </a:r>
            <a:r>
              <a:rPr 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:</a:t>
            </a:r>
          </a:p>
        </p:txBody>
      </p:sp>
      <p:grpSp>
        <p:nvGrpSpPr>
          <p:cNvPr id="17412" name="Group 45">
            <a:extLst>
              <a:ext uri="{FF2B5EF4-FFF2-40B4-BE49-F238E27FC236}">
                <a16:creationId xmlns:a16="http://schemas.microsoft.com/office/drawing/2014/main" id="{B62773B5-3A89-1A46-9805-056B6211970E}"/>
              </a:ext>
            </a:extLst>
          </p:cNvPr>
          <p:cNvGrpSpPr>
            <a:grpSpLocks/>
          </p:cNvGrpSpPr>
          <p:nvPr/>
        </p:nvGrpSpPr>
        <p:grpSpPr bwMode="auto">
          <a:xfrm>
            <a:off x="4165600" y="2270929"/>
            <a:ext cx="3876675" cy="3530600"/>
            <a:chOff x="2624" y="1682"/>
            <a:chExt cx="2442" cy="2224"/>
          </a:xfrm>
        </p:grpSpPr>
        <p:sp>
          <p:nvSpPr>
            <p:cNvPr id="72711" name="Rectangle 7">
              <a:extLst>
                <a:ext uri="{FF2B5EF4-FFF2-40B4-BE49-F238E27FC236}">
                  <a16:creationId xmlns:a16="http://schemas.microsoft.com/office/drawing/2014/main" id="{6FFBC8B9-32C6-174D-95D3-F15DBD7687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4" y="1800"/>
              <a:ext cx="1800" cy="18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12" name="Text Box 8">
              <a:extLst>
                <a:ext uri="{FF2B5EF4-FFF2-40B4-BE49-F238E27FC236}">
                  <a16:creationId xmlns:a16="http://schemas.microsoft.com/office/drawing/2014/main" id="{9DAB20EE-4CFB-414F-88DB-003E660566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10" y="3530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0</a:t>
              </a:r>
            </a:p>
          </p:txBody>
        </p:sp>
        <p:sp>
          <p:nvSpPr>
            <p:cNvPr id="72713" name="Text Box 9">
              <a:extLst>
                <a:ext uri="{FF2B5EF4-FFF2-40B4-BE49-F238E27FC236}">
                  <a16:creationId xmlns:a16="http://schemas.microsoft.com/office/drawing/2014/main" id="{70CF11D4-2400-0D4A-BDE0-8F16EE2315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18" y="1682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1</a:t>
              </a:r>
            </a:p>
          </p:txBody>
        </p:sp>
        <p:sp>
          <p:nvSpPr>
            <p:cNvPr id="72714" name="Text Box 10">
              <a:extLst>
                <a:ext uri="{FF2B5EF4-FFF2-40B4-BE49-F238E27FC236}">
                  <a16:creationId xmlns:a16="http://schemas.microsoft.com/office/drawing/2014/main" id="{7A75499F-2291-F441-9395-1186D76075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54" y="3618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1</a:t>
              </a:r>
            </a:p>
          </p:txBody>
        </p:sp>
        <p:sp>
          <p:nvSpPr>
            <p:cNvPr id="72715" name="Text Box 11">
              <a:extLst>
                <a:ext uri="{FF2B5EF4-FFF2-40B4-BE49-F238E27FC236}">
                  <a16:creationId xmlns:a16="http://schemas.microsoft.com/office/drawing/2014/main" id="{0015E0C3-B8D9-7F4C-A284-C112D6346A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4" y="1950"/>
              <a:ext cx="54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fr-FR" altLang="fr-FR">
                  <a:latin typeface="Symbol" pitchFamily="2" charset="2"/>
                </a:rPr>
                <a:t>F</a:t>
              </a:r>
              <a:r>
                <a:rPr lang="ja-JP" altLang="fr-FR">
                  <a:latin typeface="Arial" panose="020B0604020202020204" pitchFamily="34" charset="0"/>
                </a:rPr>
                <a:t>’</a:t>
              </a:r>
              <a:r>
                <a:rPr lang="fr-FR" altLang="ja-JP" baseline="-25000"/>
                <a:t>R/A</a:t>
              </a:r>
              <a:endParaRPr lang="fr-FR" altLang="fr-FR">
                <a:latin typeface="Symbol" pitchFamily="2" charset="2"/>
              </a:endParaRPr>
            </a:p>
          </p:txBody>
        </p:sp>
        <p:sp>
          <p:nvSpPr>
            <p:cNvPr id="72716" name="Text Box 12">
              <a:extLst>
                <a:ext uri="{FF2B5EF4-FFF2-40B4-BE49-F238E27FC236}">
                  <a16:creationId xmlns:a16="http://schemas.microsoft.com/office/drawing/2014/main" id="{5927B7F0-4179-E94B-BF36-EEF7B197B3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11" y="3602"/>
              <a:ext cx="347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X</a:t>
              </a:r>
              <a:r>
                <a:rPr lang="fr-FR" baseline="-25000"/>
                <a:t>A</a:t>
              </a:r>
            </a:p>
          </p:txBody>
        </p:sp>
        <p:sp>
          <p:nvSpPr>
            <p:cNvPr id="72718" name="Line 14">
              <a:extLst>
                <a:ext uri="{FF2B5EF4-FFF2-40B4-BE49-F238E27FC236}">
                  <a16:creationId xmlns:a16="http://schemas.microsoft.com/office/drawing/2014/main" id="{4D0062C0-EBE8-B94E-BD35-0BAF57E62C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84" y="2768"/>
              <a:ext cx="0" cy="82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19" name="Line 15">
              <a:extLst>
                <a:ext uri="{FF2B5EF4-FFF2-40B4-BE49-F238E27FC236}">
                  <a16:creationId xmlns:a16="http://schemas.microsoft.com/office/drawing/2014/main" id="{2C8111DF-F103-A241-AF10-233C6C98CC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193" y="3381"/>
              <a:ext cx="180" cy="216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20" name="Line 16">
              <a:extLst>
                <a:ext uri="{FF2B5EF4-FFF2-40B4-BE49-F238E27FC236}">
                  <a16:creationId xmlns:a16="http://schemas.microsoft.com/office/drawing/2014/main" id="{41D5E49D-5FA7-6F40-843E-584484B57D0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39" y="2768"/>
              <a:ext cx="532" cy="628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21" name="Line 17">
              <a:extLst>
                <a:ext uri="{FF2B5EF4-FFF2-40B4-BE49-F238E27FC236}">
                  <a16:creationId xmlns:a16="http://schemas.microsoft.com/office/drawing/2014/main" id="{7F6047F4-D933-0B4D-9E7C-625D212BDE1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51" y="2777"/>
              <a:ext cx="690" cy="814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22" name="Line 18">
              <a:extLst>
                <a:ext uri="{FF2B5EF4-FFF2-40B4-BE49-F238E27FC236}">
                  <a16:creationId xmlns:a16="http://schemas.microsoft.com/office/drawing/2014/main" id="{B75C08CF-035D-104A-9707-F09FBA895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326" y="2766"/>
              <a:ext cx="705" cy="831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23" name="Line 19">
              <a:extLst>
                <a:ext uri="{FF2B5EF4-FFF2-40B4-BE49-F238E27FC236}">
                  <a16:creationId xmlns:a16="http://schemas.microsoft.com/office/drawing/2014/main" id="{D0FCE136-EF29-2141-BA4C-440C3D5E22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98" y="2770"/>
              <a:ext cx="708" cy="833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24" name="Line 20">
              <a:extLst>
                <a:ext uri="{FF2B5EF4-FFF2-40B4-BE49-F238E27FC236}">
                  <a16:creationId xmlns:a16="http://schemas.microsoft.com/office/drawing/2014/main" id="{9EFBC1B0-CC44-3A44-8EEA-8FEF01A982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683" y="2767"/>
              <a:ext cx="702" cy="827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25" name="Line 21">
              <a:extLst>
                <a:ext uri="{FF2B5EF4-FFF2-40B4-BE49-F238E27FC236}">
                  <a16:creationId xmlns:a16="http://schemas.microsoft.com/office/drawing/2014/main" id="{617495C7-8344-E74F-BA5C-E6EC673E4D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58" y="2976"/>
              <a:ext cx="527" cy="621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26" name="Line 22">
              <a:extLst>
                <a:ext uri="{FF2B5EF4-FFF2-40B4-BE49-F238E27FC236}">
                  <a16:creationId xmlns:a16="http://schemas.microsoft.com/office/drawing/2014/main" id="{E4DCF6EE-0927-F441-B2C2-423978ED11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35" y="3183"/>
              <a:ext cx="352" cy="414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32" name="Line 28">
              <a:extLst>
                <a:ext uri="{FF2B5EF4-FFF2-40B4-BE49-F238E27FC236}">
                  <a16:creationId xmlns:a16="http://schemas.microsoft.com/office/drawing/2014/main" id="{234D52DE-140B-5843-8199-AA801C8520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37" y="3282"/>
              <a:ext cx="270" cy="318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33" name="Line 29">
              <a:extLst>
                <a:ext uri="{FF2B5EF4-FFF2-40B4-BE49-F238E27FC236}">
                  <a16:creationId xmlns:a16="http://schemas.microsoft.com/office/drawing/2014/main" id="{F188D604-A044-C74B-BDE5-E78E3638DA6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0" y="3078"/>
              <a:ext cx="435" cy="512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34" name="Line 30">
              <a:extLst>
                <a:ext uri="{FF2B5EF4-FFF2-40B4-BE49-F238E27FC236}">
                  <a16:creationId xmlns:a16="http://schemas.microsoft.com/office/drawing/2014/main" id="{85290BD0-0BF9-3849-BD9A-B856037EEC1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3" y="2874"/>
              <a:ext cx="619" cy="728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35" name="Line 31">
              <a:extLst>
                <a:ext uri="{FF2B5EF4-FFF2-40B4-BE49-F238E27FC236}">
                  <a16:creationId xmlns:a16="http://schemas.microsoft.com/office/drawing/2014/main" id="{43010D3E-A264-A746-9F5F-F9B53A5386F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13" y="2763"/>
              <a:ext cx="714" cy="827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37" name="Line 33">
              <a:extLst>
                <a:ext uri="{FF2B5EF4-FFF2-40B4-BE49-F238E27FC236}">
                  <a16:creationId xmlns:a16="http://schemas.microsoft.com/office/drawing/2014/main" id="{43AFFBDE-A5F0-E448-B5B2-28959BA35B8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89" y="2763"/>
              <a:ext cx="711" cy="836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38" name="Line 34">
              <a:extLst>
                <a:ext uri="{FF2B5EF4-FFF2-40B4-BE49-F238E27FC236}">
                  <a16:creationId xmlns:a16="http://schemas.microsoft.com/office/drawing/2014/main" id="{14FA8D56-C456-2741-9D31-A1B9FB5506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2" y="2757"/>
              <a:ext cx="711" cy="836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39" name="Line 35">
              <a:extLst>
                <a:ext uri="{FF2B5EF4-FFF2-40B4-BE49-F238E27FC236}">
                  <a16:creationId xmlns:a16="http://schemas.microsoft.com/office/drawing/2014/main" id="{9F6D6415-050E-DD44-B553-0757F98A43D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25" y="2760"/>
              <a:ext cx="647" cy="761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40" name="Line 36">
              <a:extLst>
                <a:ext uri="{FF2B5EF4-FFF2-40B4-BE49-F238E27FC236}">
                  <a16:creationId xmlns:a16="http://schemas.microsoft.com/office/drawing/2014/main" id="{F84C608C-C41D-924F-BFBC-4B8C16B6432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23" y="2757"/>
              <a:ext cx="451" cy="530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44" name="Line 40">
              <a:extLst>
                <a:ext uri="{FF2B5EF4-FFF2-40B4-BE49-F238E27FC236}">
                  <a16:creationId xmlns:a16="http://schemas.microsoft.com/office/drawing/2014/main" id="{90B47696-8760-0947-88D8-CFAF59796A7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4" y="2754"/>
              <a:ext cx="180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41" name="Line 37">
              <a:extLst>
                <a:ext uri="{FF2B5EF4-FFF2-40B4-BE49-F238E27FC236}">
                  <a16:creationId xmlns:a16="http://schemas.microsoft.com/office/drawing/2014/main" id="{F4AA1C93-4274-0348-855B-C8B283656E7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00" y="2754"/>
              <a:ext cx="276" cy="323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42" name="Text Box 38">
              <a:extLst>
                <a:ext uri="{FF2B5EF4-FFF2-40B4-BE49-F238E27FC236}">
                  <a16:creationId xmlns:a16="http://schemas.microsoft.com/office/drawing/2014/main" id="{36FFAC06-7F33-6545-9C4E-9471E25255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16" y="2346"/>
              <a:ext cx="67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 b="1" dirty="0">
                  <a:solidFill>
                    <a:srgbClr val="0099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Piston </a:t>
              </a:r>
            </a:p>
          </p:txBody>
        </p:sp>
        <p:sp>
          <p:nvSpPr>
            <p:cNvPr id="72736" name="Line 32">
              <a:extLst>
                <a:ext uri="{FF2B5EF4-FFF2-40B4-BE49-F238E27FC236}">
                  <a16:creationId xmlns:a16="http://schemas.microsoft.com/office/drawing/2014/main" id="{36D45967-BAE9-2B4F-B82F-C7A3F038F2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46" y="2753"/>
              <a:ext cx="1234" cy="1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45" name="Line 41">
              <a:extLst>
                <a:ext uri="{FF2B5EF4-FFF2-40B4-BE49-F238E27FC236}">
                  <a16:creationId xmlns:a16="http://schemas.microsoft.com/office/drawing/2014/main" id="{CE97041E-C88E-1A46-9F9E-8B41686EB0A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49" y="2768"/>
              <a:ext cx="1234" cy="1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46" name="Line 42">
              <a:extLst>
                <a:ext uri="{FF2B5EF4-FFF2-40B4-BE49-F238E27FC236}">
                  <a16:creationId xmlns:a16="http://schemas.microsoft.com/office/drawing/2014/main" id="{0B5A9C78-08EE-3942-A359-BA8014F497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38" y="2778"/>
              <a:ext cx="352" cy="414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47" name="Line 43">
              <a:extLst>
                <a:ext uri="{FF2B5EF4-FFF2-40B4-BE49-F238E27FC236}">
                  <a16:creationId xmlns:a16="http://schemas.microsoft.com/office/drawing/2014/main" id="{E72520A2-4C0E-6E4F-BAE2-E1C875CC30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40" y="2775"/>
              <a:ext cx="180" cy="216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2748" name="Text Box 44">
              <a:extLst>
                <a:ext uri="{FF2B5EF4-FFF2-40B4-BE49-F238E27FC236}">
                  <a16:creationId xmlns:a16="http://schemas.microsoft.com/office/drawing/2014/main" id="{CCE33BC7-4394-4447-B403-63DD290BB1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11" y="2415"/>
              <a:ext cx="60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fr-FR" altLang="fr-FR" b="1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Agité</a:t>
              </a:r>
              <a:r>
                <a:rPr lang="fr-FR" altLang="fr-FR" b="1" dirty="0">
                  <a:solidFill>
                    <a:srgbClr val="0099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</a:p>
          </p:txBody>
        </p:sp>
      </p:grpSp>
      <p:sp>
        <p:nvSpPr>
          <p:cNvPr id="37" name="Rectangle 2">
            <a:extLst>
              <a:ext uri="{FF2B5EF4-FFF2-40B4-BE49-F238E27FC236}">
                <a16:creationId xmlns:a16="http://schemas.microsoft.com/office/drawing/2014/main" id="{CB8E7436-E82B-8A4A-B18E-DB373CB486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21</a:t>
            </a:r>
            <a:r>
              <a:rPr lang="fr-FR" altLang="fr-FR" sz="3200" kern="0" dirty="0"/>
              <a:t>	 Réactions compétitives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>
            <a:extLst>
              <a:ext uri="{FF2B5EF4-FFF2-40B4-BE49-F238E27FC236}">
                <a16:creationId xmlns:a16="http://schemas.microsoft.com/office/drawing/2014/main" id="{C64D62F5-818D-4344-844E-AF34B30FAFBA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035493"/>
            <a:ext cx="7772400" cy="1143000"/>
          </a:xfrm>
        </p:spPr>
        <p:txBody>
          <a:bodyPr/>
          <a:lstStyle/>
          <a:p>
            <a:pPr marL="482600" indent="-482600" algn="l"/>
            <a:br>
              <a:rPr lang="fr-FR" altLang="fr-FR" sz="3200" dirty="0">
                <a:solidFill>
                  <a:srgbClr val="40A3D1"/>
                </a:solidFill>
              </a:rPr>
            </a:br>
            <a:r>
              <a:rPr lang="fr-FR" altLang="fr-FR" sz="2400" dirty="0">
                <a:solidFill>
                  <a:srgbClr val="40A3D1"/>
                </a:solidFill>
              </a:rPr>
              <a:t> Cas où la courbe </a:t>
            </a:r>
            <a:r>
              <a:rPr lang="fr-FR" altLang="fr-FR" sz="2400" dirty="0">
                <a:solidFill>
                  <a:srgbClr val="40A3D1"/>
                </a:solidFill>
                <a:latin typeface="Symbol" pitchFamily="2" charset="2"/>
              </a:rPr>
              <a:t>F</a:t>
            </a:r>
            <a:r>
              <a:rPr lang="ja-JP" altLang="fr-FR" sz="2400">
                <a:solidFill>
                  <a:srgbClr val="40A3D1"/>
                </a:solidFill>
              </a:rPr>
              <a:t>’</a:t>
            </a:r>
            <a:r>
              <a:rPr lang="fr-FR" altLang="ja-JP" sz="2400" baseline="-25000" dirty="0">
                <a:solidFill>
                  <a:srgbClr val="40A3D1"/>
                </a:solidFill>
              </a:rPr>
              <a:t>R/A</a:t>
            </a:r>
            <a:r>
              <a:rPr lang="fr-FR" altLang="ja-JP" sz="2400" dirty="0">
                <a:solidFill>
                  <a:srgbClr val="40A3D1"/>
                </a:solidFill>
              </a:rPr>
              <a:t> = f(X</a:t>
            </a:r>
            <a:r>
              <a:rPr lang="fr-FR" altLang="ja-JP" sz="2400" baseline="-25000" dirty="0">
                <a:solidFill>
                  <a:srgbClr val="40A3D1"/>
                </a:solidFill>
              </a:rPr>
              <a:t>A</a:t>
            </a:r>
            <a:r>
              <a:rPr lang="fr-FR" altLang="ja-JP" sz="2400" dirty="0">
                <a:solidFill>
                  <a:srgbClr val="40A3D1"/>
                </a:solidFill>
              </a:rPr>
              <a:t>) présente un extremum </a:t>
            </a:r>
            <a:endParaRPr lang="fr-FR" altLang="fr-FR" sz="2400" dirty="0">
              <a:solidFill>
                <a:srgbClr val="40A3D1"/>
              </a:solidFill>
            </a:endParaRPr>
          </a:p>
        </p:txBody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2CEFDF0D-CA1A-B142-A6D7-F0C0E47464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4618123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grpSp>
        <p:nvGrpSpPr>
          <p:cNvPr id="73777" name="Group 49">
            <a:extLst>
              <a:ext uri="{FF2B5EF4-FFF2-40B4-BE49-F238E27FC236}">
                <a16:creationId xmlns:a16="http://schemas.microsoft.com/office/drawing/2014/main" id="{1036EC3D-B973-6E4D-BD96-9CDD9DA15B46}"/>
              </a:ext>
            </a:extLst>
          </p:cNvPr>
          <p:cNvGrpSpPr>
            <a:grpSpLocks/>
          </p:cNvGrpSpPr>
          <p:nvPr/>
        </p:nvGrpSpPr>
        <p:grpSpPr bwMode="auto">
          <a:xfrm>
            <a:off x="165100" y="2219410"/>
            <a:ext cx="3876675" cy="3530600"/>
            <a:chOff x="104" y="1682"/>
            <a:chExt cx="2442" cy="2224"/>
          </a:xfrm>
        </p:grpSpPr>
        <p:sp>
          <p:nvSpPr>
            <p:cNvPr id="73734" name="Rectangle 6">
              <a:extLst>
                <a:ext uri="{FF2B5EF4-FFF2-40B4-BE49-F238E27FC236}">
                  <a16:creationId xmlns:a16="http://schemas.microsoft.com/office/drawing/2014/main" id="{F3DF922D-2EC3-FD41-862D-38577F3AFA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" y="1800"/>
              <a:ext cx="1800" cy="18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762000">
                <a:defRPr/>
              </a:pPr>
              <a:endParaRPr lang="fr-FR" b="1">
                <a:solidFill>
                  <a:srgbClr val="CC0000"/>
                </a:solidFill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35" name="Text Box 7">
              <a:extLst>
                <a:ext uri="{FF2B5EF4-FFF2-40B4-BE49-F238E27FC236}">
                  <a16:creationId xmlns:a16="http://schemas.microsoft.com/office/drawing/2014/main" id="{8B32BC54-A969-A941-BC0A-0806B6110A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0" y="3530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0</a:t>
              </a:r>
            </a:p>
          </p:txBody>
        </p:sp>
        <p:sp>
          <p:nvSpPr>
            <p:cNvPr id="73736" name="Text Box 8">
              <a:extLst>
                <a:ext uri="{FF2B5EF4-FFF2-40B4-BE49-F238E27FC236}">
                  <a16:creationId xmlns:a16="http://schemas.microsoft.com/office/drawing/2014/main" id="{CFD15490-13BD-804B-B35E-C73ED0D5E4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8" y="1682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1</a:t>
              </a:r>
            </a:p>
          </p:txBody>
        </p:sp>
        <p:sp>
          <p:nvSpPr>
            <p:cNvPr id="73737" name="Text Box 9">
              <a:extLst>
                <a:ext uri="{FF2B5EF4-FFF2-40B4-BE49-F238E27FC236}">
                  <a16:creationId xmlns:a16="http://schemas.microsoft.com/office/drawing/2014/main" id="{2FD1B345-493A-5346-AF49-23C06856F3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34" y="3618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1</a:t>
              </a:r>
            </a:p>
          </p:txBody>
        </p:sp>
        <p:sp>
          <p:nvSpPr>
            <p:cNvPr id="73738" name="Text Box 10">
              <a:extLst>
                <a:ext uri="{FF2B5EF4-FFF2-40B4-BE49-F238E27FC236}">
                  <a16:creationId xmlns:a16="http://schemas.microsoft.com/office/drawing/2014/main" id="{5F55952E-98E6-524C-9B99-9504D54FB8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4" y="1950"/>
              <a:ext cx="54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fr-FR" altLang="fr-FR">
                  <a:latin typeface="Symbol" pitchFamily="2" charset="2"/>
                </a:rPr>
                <a:t>F</a:t>
              </a:r>
              <a:r>
                <a:rPr lang="ja-JP" altLang="fr-FR">
                  <a:latin typeface="Arial" panose="020B0604020202020204" pitchFamily="34" charset="0"/>
                </a:rPr>
                <a:t>’</a:t>
              </a:r>
              <a:r>
                <a:rPr lang="fr-FR" altLang="ja-JP" baseline="-25000"/>
                <a:t>R/A</a:t>
              </a:r>
              <a:endParaRPr lang="fr-FR" altLang="fr-FR">
                <a:latin typeface="Symbol" pitchFamily="2" charset="2"/>
              </a:endParaRPr>
            </a:p>
          </p:txBody>
        </p:sp>
        <p:sp>
          <p:nvSpPr>
            <p:cNvPr id="73740" name="Text Box 12">
              <a:extLst>
                <a:ext uri="{FF2B5EF4-FFF2-40B4-BE49-F238E27FC236}">
                  <a16:creationId xmlns:a16="http://schemas.microsoft.com/office/drawing/2014/main" id="{D9366BC5-67CB-AF4E-AD70-E4F73B376C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68" y="3550"/>
              <a:ext cx="41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X</a:t>
              </a:r>
              <a:r>
                <a:rPr lang="fr-FR" baseline="-25000"/>
                <a:t>AS</a:t>
              </a:r>
            </a:p>
          </p:txBody>
        </p:sp>
        <p:sp>
          <p:nvSpPr>
            <p:cNvPr id="73741" name="Line 13">
              <a:extLst>
                <a:ext uri="{FF2B5EF4-FFF2-40B4-BE49-F238E27FC236}">
                  <a16:creationId xmlns:a16="http://schemas.microsoft.com/office/drawing/2014/main" id="{6566A4AC-D9FD-BB43-BC7E-20FDE5C853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9" y="3194"/>
              <a:ext cx="0" cy="40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42" name="Line 14">
              <a:extLst>
                <a:ext uri="{FF2B5EF4-FFF2-40B4-BE49-F238E27FC236}">
                  <a16:creationId xmlns:a16="http://schemas.microsoft.com/office/drawing/2014/main" id="{38797CBC-D379-C74D-9A4D-DD9FEC4175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34" y="2668"/>
              <a:ext cx="78" cy="92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43" name="Line 15">
              <a:extLst>
                <a:ext uri="{FF2B5EF4-FFF2-40B4-BE49-F238E27FC236}">
                  <a16:creationId xmlns:a16="http://schemas.microsoft.com/office/drawing/2014/main" id="{EBF389BE-78D9-7743-AF11-FE92D8CB514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32" y="2787"/>
              <a:ext cx="153" cy="180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44" name="Line 16">
              <a:extLst>
                <a:ext uri="{FF2B5EF4-FFF2-40B4-BE49-F238E27FC236}">
                  <a16:creationId xmlns:a16="http://schemas.microsoft.com/office/drawing/2014/main" id="{FCB02C9B-F5CB-4649-A883-4BF2FB9E02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35" y="2900"/>
              <a:ext cx="237" cy="280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45" name="Line 17">
              <a:extLst>
                <a:ext uri="{FF2B5EF4-FFF2-40B4-BE49-F238E27FC236}">
                  <a16:creationId xmlns:a16="http://schemas.microsoft.com/office/drawing/2014/main" id="{CD2EBD3B-3A89-AC43-9BAF-61E71780974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27" y="3013"/>
              <a:ext cx="325" cy="383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46" name="Line 18">
              <a:extLst>
                <a:ext uri="{FF2B5EF4-FFF2-40B4-BE49-F238E27FC236}">
                  <a16:creationId xmlns:a16="http://schemas.microsoft.com/office/drawing/2014/main" id="{C2DD0B47-9D19-054A-97E9-7ED5557D7FD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39" y="3090"/>
              <a:ext cx="425" cy="501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47" name="Line 19">
              <a:extLst>
                <a:ext uri="{FF2B5EF4-FFF2-40B4-BE49-F238E27FC236}">
                  <a16:creationId xmlns:a16="http://schemas.microsoft.com/office/drawing/2014/main" id="{8C355F99-B4C8-984E-B4F6-23EBAFA1DA0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14" y="3162"/>
              <a:ext cx="369" cy="435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48" name="Line 20">
              <a:extLst>
                <a:ext uri="{FF2B5EF4-FFF2-40B4-BE49-F238E27FC236}">
                  <a16:creationId xmlns:a16="http://schemas.microsoft.com/office/drawing/2014/main" id="{7D2B84E3-8083-CA41-A972-2D15EA0ACE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986" y="3298"/>
              <a:ext cx="259" cy="305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49" name="Line 21">
              <a:extLst>
                <a:ext uri="{FF2B5EF4-FFF2-40B4-BE49-F238E27FC236}">
                  <a16:creationId xmlns:a16="http://schemas.microsoft.com/office/drawing/2014/main" id="{D1D6779D-79C2-E947-8AB0-0E86B861D8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71" y="3505"/>
              <a:ext cx="76" cy="89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53" name="Text Box 25">
              <a:extLst>
                <a:ext uri="{FF2B5EF4-FFF2-40B4-BE49-F238E27FC236}">
                  <a16:creationId xmlns:a16="http://schemas.microsoft.com/office/drawing/2014/main" id="{28E85DD6-44A3-C343-8D48-C069BA4110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4" y="2506"/>
              <a:ext cx="67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 b="1" dirty="0">
                  <a:solidFill>
                    <a:srgbClr val="0099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Piston </a:t>
              </a:r>
            </a:p>
          </p:txBody>
        </p:sp>
        <p:sp>
          <p:nvSpPr>
            <p:cNvPr id="73758" name="Line 30">
              <a:extLst>
                <a:ext uri="{FF2B5EF4-FFF2-40B4-BE49-F238E27FC236}">
                  <a16:creationId xmlns:a16="http://schemas.microsoft.com/office/drawing/2014/main" id="{00825A12-7A33-3948-90D6-F52FD99762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83" y="3198"/>
              <a:ext cx="345" cy="407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62" name="Line 34">
              <a:extLst>
                <a:ext uri="{FF2B5EF4-FFF2-40B4-BE49-F238E27FC236}">
                  <a16:creationId xmlns:a16="http://schemas.microsoft.com/office/drawing/2014/main" id="{077052E4-56E4-ED44-A4A7-CD3A7B9EC95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55" y="3195"/>
              <a:ext cx="976" cy="5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63" name="Line 35">
              <a:extLst>
                <a:ext uri="{FF2B5EF4-FFF2-40B4-BE49-F238E27FC236}">
                  <a16:creationId xmlns:a16="http://schemas.microsoft.com/office/drawing/2014/main" id="{A59D065E-33B9-884F-8316-5F48A5BC70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58" y="3273"/>
              <a:ext cx="270" cy="317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65" name="Line 37">
              <a:extLst>
                <a:ext uri="{FF2B5EF4-FFF2-40B4-BE49-F238E27FC236}">
                  <a16:creationId xmlns:a16="http://schemas.microsoft.com/office/drawing/2014/main" id="{1499564D-02EA-8141-8625-9613BB586E8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48" y="3207"/>
              <a:ext cx="336" cy="395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66" name="Line 38">
              <a:extLst>
                <a:ext uri="{FF2B5EF4-FFF2-40B4-BE49-F238E27FC236}">
                  <a16:creationId xmlns:a16="http://schemas.microsoft.com/office/drawing/2014/main" id="{91DA2D8A-D37B-4D47-BCF3-F393DD0D5BA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01" y="3204"/>
              <a:ext cx="325" cy="386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67" name="Line 39">
              <a:extLst>
                <a:ext uri="{FF2B5EF4-FFF2-40B4-BE49-F238E27FC236}">
                  <a16:creationId xmlns:a16="http://schemas.microsoft.com/office/drawing/2014/main" id="{A595DAF8-B288-B740-AAA1-3FC9C2BFE95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57" y="3204"/>
              <a:ext cx="267" cy="312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68" name="Arc 40">
              <a:extLst>
                <a:ext uri="{FF2B5EF4-FFF2-40B4-BE49-F238E27FC236}">
                  <a16:creationId xmlns:a16="http://schemas.microsoft.com/office/drawing/2014/main" id="{A4FD96E9-D870-C14C-85A1-504ED9073072}"/>
                </a:ext>
              </a:extLst>
            </p:cNvPr>
            <p:cNvSpPr>
              <a:spLocks/>
            </p:cNvSpPr>
            <p:nvPr/>
          </p:nvSpPr>
          <p:spPr bwMode="auto">
            <a:xfrm flipH="1" flipV="1">
              <a:off x="624" y="2256"/>
              <a:ext cx="1152" cy="1056"/>
            </a:xfrm>
            <a:custGeom>
              <a:avLst/>
              <a:gdLst>
                <a:gd name="T0" fmla="*/ 0 w 21600"/>
                <a:gd name="T1" fmla="*/ 0 h 21600"/>
                <a:gd name="T2" fmla="*/ 1152 w 21600"/>
                <a:gd name="T3" fmla="*/ 1056 h 21600"/>
                <a:gd name="T4" fmla="*/ 0 w 21600"/>
                <a:gd name="T5" fmla="*/ 1056 h 216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0" y="-1"/>
                  </a:lnTo>
                  <a:close/>
                </a:path>
              </a:pathLst>
            </a:custGeom>
            <a:noFill/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7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73770" name="Freeform 42">
              <a:extLst>
                <a:ext uri="{FF2B5EF4-FFF2-40B4-BE49-F238E27FC236}">
                  <a16:creationId xmlns:a16="http://schemas.microsoft.com/office/drawing/2014/main" id="{492A9822-E038-954D-9BEB-3BAFB689D2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" y="3000"/>
              <a:ext cx="693" cy="315"/>
            </a:xfrm>
            <a:custGeom>
              <a:avLst/>
              <a:gdLst>
                <a:gd name="T0" fmla="*/ 0 w 693"/>
                <a:gd name="T1" fmla="*/ 315 h 315"/>
                <a:gd name="T2" fmla="*/ 144 w 693"/>
                <a:gd name="T3" fmla="*/ 306 h 315"/>
                <a:gd name="T4" fmla="*/ 261 w 693"/>
                <a:gd name="T5" fmla="*/ 288 h 315"/>
                <a:gd name="T6" fmla="*/ 375 w 693"/>
                <a:gd name="T7" fmla="*/ 249 h 315"/>
                <a:gd name="T8" fmla="*/ 507 w 693"/>
                <a:gd name="T9" fmla="*/ 189 h 315"/>
                <a:gd name="T10" fmla="*/ 606 w 693"/>
                <a:gd name="T11" fmla="*/ 99 h 315"/>
                <a:gd name="T12" fmla="*/ 660 w 693"/>
                <a:gd name="T13" fmla="*/ 45 h 315"/>
                <a:gd name="T14" fmla="*/ 693 w 693"/>
                <a:gd name="T15" fmla="*/ 0 h 31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693" h="315">
                  <a:moveTo>
                    <a:pt x="0" y="315"/>
                  </a:moveTo>
                  <a:cubicBezTo>
                    <a:pt x="50" y="312"/>
                    <a:pt x="101" y="310"/>
                    <a:pt x="144" y="306"/>
                  </a:cubicBezTo>
                  <a:cubicBezTo>
                    <a:pt x="187" y="302"/>
                    <a:pt x="223" y="297"/>
                    <a:pt x="261" y="288"/>
                  </a:cubicBezTo>
                  <a:cubicBezTo>
                    <a:pt x="299" y="279"/>
                    <a:pt x="334" y="266"/>
                    <a:pt x="375" y="249"/>
                  </a:cubicBezTo>
                  <a:cubicBezTo>
                    <a:pt x="416" y="232"/>
                    <a:pt x="468" y="214"/>
                    <a:pt x="507" y="189"/>
                  </a:cubicBezTo>
                  <a:cubicBezTo>
                    <a:pt x="546" y="164"/>
                    <a:pt x="580" y="123"/>
                    <a:pt x="606" y="99"/>
                  </a:cubicBezTo>
                  <a:cubicBezTo>
                    <a:pt x="632" y="75"/>
                    <a:pt x="645" y="62"/>
                    <a:pt x="660" y="45"/>
                  </a:cubicBezTo>
                  <a:cubicBezTo>
                    <a:pt x="675" y="28"/>
                    <a:pt x="688" y="8"/>
                    <a:pt x="693" y="0"/>
                  </a:cubicBezTo>
                </a:path>
              </a:pathLst>
            </a:custGeom>
            <a:noFill/>
            <a:ln w="12700" cap="flat" cmpd="sng">
              <a:solidFill>
                <a:srgbClr val="0099FF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7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73771" name="Line 43">
              <a:extLst>
                <a:ext uri="{FF2B5EF4-FFF2-40B4-BE49-F238E27FC236}">
                  <a16:creationId xmlns:a16="http://schemas.microsoft.com/office/drawing/2014/main" id="{E5453E7F-6320-0A49-A8E9-0D38B930D4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36" y="3204"/>
              <a:ext cx="336" cy="395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72" name="Line 44">
              <a:extLst>
                <a:ext uri="{FF2B5EF4-FFF2-40B4-BE49-F238E27FC236}">
                  <a16:creationId xmlns:a16="http://schemas.microsoft.com/office/drawing/2014/main" id="{901FBDD5-8350-0B45-8187-B84C1D57A2B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3" y="3201"/>
              <a:ext cx="117" cy="137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73" name="Line 45">
              <a:extLst>
                <a:ext uri="{FF2B5EF4-FFF2-40B4-BE49-F238E27FC236}">
                  <a16:creationId xmlns:a16="http://schemas.microsoft.com/office/drawing/2014/main" id="{E9356659-328E-5146-A3E7-4A6E986889E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8" y="3188"/>
              <a:ext cx="0" cy="413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74" name="Line 46">
              <a:extLst>
                <a:ext uri="{FF2B5EF4-FFF2-40B4-BE49-F238E27FC236}">
                  <a16:creationId xmlns:a16="http://schemas.microsoft.com/office/drawing/2014/main" id="{A9249CAE-9EFE-4F46-BB40-F6E51D64287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49" y="3435"/>
              <a:ext cx="136" cy="159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75" name="Text Box 47">
              <a:extLst>
                <a:ext uri="{FF2B5EF4-FFF2-40B4-BE49-F238E27FC236}">
                  <a16:creationId xmlns:a16="http://schemas.microsoft.com/office/drawing/2014/main" id="{549D03B0-A55E-404B-B3F8-53EFB0E9432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40" y="2882"/>
              <a:ext cx="60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fr-FR" altLang="fr-FR" b="1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Agité </a:t>
              </a:r>
              <a:endParaRPr lang="fr-FR" altLang="fr-FR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3776" name="Text Box 48">
              <a:extLst>
                <a:ext uri="{FF2B5EF4-FFF2-40B4-BE49-F238E27FC236}">
                  <a16:creationId xmlns:a16="http://schemas.microsoft.com/office/drawing/2014/main" id="{8B4996A0-42E9-B442-839C-FDE3C5FF53E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35" y="3558"/>
              <a:ext cx="41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X</a:t>
              </a:r>
              <a:r>
                <a:rPr lang="fr-FR" baseline="-25000"/>
                <a:t>A1</a:t>
              </a:r>
            </a:p>
          </p:txBody>
        </p:sp>
      </p:grpSp>
      <p:grpSp>
        <p:nvGrpSpPr>
          <p:cNvPr id="73872" name="Group 144">
            <a:extLst>
              <a:ext uri="{FF2B5EF4-FFF2-40B4-BE49-F238E27FC236}">
                <a16:creationId xmlns:a16="http://schemas.microsoft.com/office/drawing/2014/main" id="{4930A361-57DB-3E43-A6C6-2CFE195E48CA}"/>
              </a:ext>
            </a:extLst>
          </p:cNvPr>
          <p:cNvGrpSpPr>
            <a:grpSpLocks/>
          </p:cNvGrpSpPr>
          <p:nvPr/>
        </p:nvGrpSpPr>
        <p:grpSpPr bwMode="auto">
          <a:xfrm>
            <a:off x="4152900" y="2219410"/>
            <a:ext cx="3683000" cy="3463925"/>
            <a:chOff x="2616" y="1682"/>
            <a:chExt cx="2320" cy="2182"/>
          </a:xfrm>
        </p:grpSpPr>
        <p:sp>
          <p:nvSpPr>
            <p:cNvPr id="73788" name="Rectangle 60">
              <a:extLst>
                <a:ext uri="{FF2B5EF4-FFF2-40B4-BE49-F238E27FC236}">
                  <a16:creationId xmlns:a16="http://schemas.microsoft.com/office/drawing/2014/main" id="{3EECF27B-4D5A-CB45-A5F1-CCE717B0A9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6" y="1800"/>
              <a:ext cx="1800" cy="18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89" name="Text Box 61">
              <a:extLst>
                <a:ext uri="{FF2B5EF4-FFF2-40B4-BE49-F238E27FC236}">
                  <a16:creationId xmlns:a16="http://schemas.microsoft.com/office/drawing/2014/main" id="{9A907E31-3CFE-2A4A-A661-62D6D1EC5C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02" y="3530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0</a:t>
              </a:r>
            </a:p>
          </p:txBody>
        </p:sp>
        <p:sp>
          <p:nvSpPr>
            <p:cNvPr id="73790" name="Text Box 62">
              <a:extLst>
                <a:ext uri="{FF2B5EF4-FFF2-40B4-BE49-F238E27FC236}">
                  <a16:creationId xmlns:a16="http://schemas.microsoft.com/office/drawing/2014/main" id="{9E9D8600-C7BA-D54C-AEA5-C653569683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10" y="1682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1</a:t>
              </a:r>
            </a:p>
          </p:txBody>
        </p:sp>
        <p:sp>
          <p:nvSpPr>
            <p:cNvPr id="73792" name="Text Box 64">
              <a:extLst>
                <a:ext uri="{FF2B5EF4-FFF2-40B4-BE49-F238E27FC236}">
                  <a16:creationId xmlns:a16="http://schemas.microsoft.com/office/drawing/2014/main" id="{B3BC8F1F-E73B-C048-814F-A777518A3F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16" y="1950"/>
              <a:ext cx="54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fr-FR" altLang="fr-FR">
                  <a:latin typeface="Symbol" pitchFamily="2" charset="2"/>
                </a:rPr>
                <a:t>F</a:t>
              </a:r>
              <a:r>
                <a:rPr lang="ja-JP" altLang="fr-FR">
                  <a:latin typeface="Arial" panose="020B0604020202020204" pitchFamily="34" charset="0"/>
                </a:rPr>
                <a:t>’</a:t>
              </a:r>
              <a:r>
                <a:rPr lang="fr-FR" altLang="ja-JP" baseline="-25000"/>
                <a:t>R/A</a:t>
              </a:r>
              <a:endParaRPr lang="fr-FR" altLang="fr-FR">
                <a:latin typeface="Symbol" pitchFamily="2" charset="2"/>
              </a:endParaRPr>
            </a:p>
          </p:txBody>
        </p:sp>
        <p:sp>
          <p:nvSpPr>
            <p:cNvPr id="73794" name="Text Box 66">
              <a:extLst>
                <a:ext uri="{FF2B5EF4-FFF2-40B4-BE49-F238E27FC236}">
                  <a16:creationId xmlns:a16="http://schemas.microsoft.com/office/drawing/2014/main" id="{53F88E9C-BD3C-DB48-9C8A-4A7B50CEDC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" y="3576"/>
              <a:ext cx="41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X</a:t>
              </a:r>
              <a:r>
                <a:rPr lang="fr-FR" baseline="-25000"/>
                <a:t>A1</a:t>
              </a:r>
            </a:p>
          </p:txBody>
        </p:sp>
        <p:sp>
          <p:nvSpPr>
            <p:cNvPr id="73796" name="Line 68">
              <a:extLst>
                <a:ext uri="{FF2B5EF4-FFF2-40B4-BE49-F238E27FC236}">
                  <a16:creationId xmlns:a16="http://schemas.microsoft.com/office/drawing/2014/main" id="{8CB76C7B-FAF4-F44F-816D-CF5F70B143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649" y="2079"/>
              <a:ext cx="82" cy="96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97" name="Line 69">
              <a:extLst>
                <a:ext uri="{FF2B5EF4-FFF2-40B4-BE49-F238E27FC236}">
                  <a16:creationId xmlns:a16="http://schemas.microsoft.com/office/drawing/2014/main" id="{C9F70075-3877-AD4D-9B49-1663F1DEA0A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645" y="2097"/>
              <a:ext cx="244" cy="288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98" name="Line 70">
              <a:extLst>
                <a:ext uri="{FF2B5EF4-FFF2-40B4-BE49-F238E27FC236}">
                  <a16:creationId xmlns:a16="http://schemas.microsoft.com/office/drawing/2014/main" id="{D4882028-E89D-9C4B-A1DC-BA28A459A1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648" y="2120"/>
              <a:ext cx="407" cy="480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799" name="Line 71">
              <a:extLst>
                <a:ext uri="{FF2B5EF4-FFF2-40B4-BE49-F238E27FC236}">
                  <a16:creationId xmlns:a16="http://schemas.microsoft.com/office/drawing/2014/main" id="{D763EFC9-D2AA-6643-A43B-D2E228FC09E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646" y="2167"/>
              <a:ext cx="541" cy="638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00" name="Line 72">
              <a:extLst>
                <a:ext uri="{FF2B5EF4-FFF2-40B4-BE49-F238E27FC236}">
                  <a16:creationId xmlns:a16="http://schemas.microsoft.com/office/drawing/2014/main" id="{E19BFAB2-E6A9-F047-B81F-CC83FECD2E3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646" y="2208"/>
              <a:ext cx="677" cy="798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01" name="Line 73">
              <a:extLst>
                <a:ext uri="{FF2B5EF4-FFF2-40B4-BE49-F238E27FC236}">
                  <a16:creationId xmlns:a16="http://schemas.microsoft.com/office/drawing/2014/main" id="{08FF2D34-6997-B347-BF60-84EDA43B294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644" y="2285"/>
              <a:ext cx="813" cy="958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02" name="Line 74">
              <a:extLst>
                <a:ext uri="{FF2B5EF4-FFF2-40B4-BE49-F238E27FC236}">
                  <a16:creationId xmlns:a16="http://schemas.microsoft.com/office/drawing/2014/main" id="{8E296E73-7BEB-E74D-A152-B1B5BA95C7B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633" y="2360"/>
              <a:ext cx="928" cy="1093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03" name="Line 75">
              <a:extLst>
                <a:ext uri="{FF2B5EF4-FFF2-40B4-BE49-F238E27FC236}">
                  <a16:creationId xmlns:a16="http://schemas.microsoft.com/office/drawing/2014/main" id="{A0E1B559-AEDD-4949-AD3F-BEFE69F84C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683" y="2435"/>
              <a:ext cx="984" cy="1159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04" name="Line 76">
              <a:extLst>
                <a:ext uri="{FF2B5EF4-FFF2-40B4-BE49-F238E27FC236}">
                  <a16:creationId xmlns:a16="http://schemas.microsoft.com/office/drawing/2014/main" id="{4014844A-5065-AA41-B2BB-E39C4A15D3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58" y="2538"/>
              <a:ext cx="899" cy="1059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05" name="Line 77">
              <a:extLst>
                <a:ext uri="{FF2B5EF4-FFF2-40B4-BE49-F238E27FC236}">
                  <a16:creationId xmlns:a16="http://schemas.microsoft.com/office/drawing/2014/main" id="{D300A400-CBF8-FC4F-AF62-0E0D0A9FB2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35" y="2757"/>
              <a:ext cx="714" cy="840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07" name="Text Box 79">
              <a:extLst>
                <a:ext uri="{FF2B5EF4-FFF2-40B4-BE49-F238E27FC236}">
                  <a16:creationId xmlns:a16="http://schemas.microsoft.com/office/drawing/2014/main" id="{2B8FD1EB-3291-2940-8992-68C5F68231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79" y="1908"/>
              <a:ext cx="67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 b="1">
                  <a:solidFill>
                    <a:srgbClr val="0099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Piston </a:t>
              </a:r>
            </a:p>
          </p:txBody>
        </p:sp>
        <p:sp>
          <p:nvSpPr>
            <p:cNvPr id="73809" name="Arc 81">
              <a:extLst>
                <a:ext uri="{FF2B5EF4-FFF2-40B4-BE49-F238E27FC236}">
                  <a16:creationId xmlns:a16="http://schemas.microsoft.com/office/drawing/2014/main" id="{66FFDD60-132E-334D-AEDF-4AB1060338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2072"/>
              <a:ext cx="1296" cy="912"/>
            </a:xfrm>
            <a:custGeom>
              <a:avLst/>
              <a:gdLst>
                <a:gd name="T0" fmla="*/ 0 w 21600"/>
                <a:gd name="T1" fmla="*/ 0 h 21600"/>
                <a:gd name="T2" fmla="*/ 1296 w 21600"/>
                <a:gd name="T3" fmla="*/ 912 h 21600"/>
                <a:gd name="T4" fmla="*/ 0 w 21600"/>
                <a:gd name="T5" fmla="*/ 912 h 216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0" y="-1"/>
                  </a:lnTo>
                  <a:close/>
                </a:path>
              </a:pathLst>
            </a:custGeom>
            <a:noFill/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7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73843" name="Line 115">
              <a:extLst>
                <a:ext uri="{FF2B5EF4-FFF2-40B4-BE49-F238E27FC236}">
                  <a16:creationId xmlns:a16="http://schemas.microsoft.com/office/drawing/2014/main" id="{C5851B7E-8E7B-424D-BD30-BB6C21BF64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58" y="2521"/>
              <a:ext cx="0" cy="107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44" name="Line 116">
              <a:extLst>
                <a:ext uri="{FF2B5EF4-FFF2-40B4-BE49-F238E27FC236}">
                  <a16:creationId xmlns:a16="http://schemas.microsoft.com/office/drawing/2014/main" id="{27CD807F-A62B-2B41-A919-3568ADBD72F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5" y="3290"/>
              <a:ext cx="270" cy="318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45" name="Line 117">
              <a:extLst>
                <a:ext uri="{FF2B5EF4-FFF2-40B4-BE49-F238E27FC236}">
                  <a16:creationId xmlns:a16="http://schemas.microsoft.com/office/drawing/2014/main" id="{9571AF8D-496D-CE46-8BCE-A0A45123346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8" y="3086"/>
              <a:ext cx="435" cy="512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46" name="Line 118">
              <a:extLst>
                <a:ext uri="{FF2B5EF4-FFF2-40B4-BE49-F238E27FC236}">
                  <a16:creationId xmlns:a16="http://schemas.microsoft.com/office/drawing/2014/main" id="{7122C35E-B6AA-0B45-95E9-45B0D500690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51" y="2882"/>
              <a:ext cx="486" cy="572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53" name="Line 125">
              <a:extLst>
                <a:ext uri="{FF2B5EF4-FFF2-40B4-BE49-F238E27FC236}">
                  <a16:creationId xmlns:a16="http://schemas.microsoft.com/office/drawing/2014/main" id="{DAA6B742-8CAA-F641-9BB9-D1A8F1A2A0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42" y="2078"/>
              <a:ext cx="502" cy="0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55" name="Text Box 127">
              <a:extLst>
                <a:ext uri="{FF2B5EF4-FFF2-40B4-BE49-F238E27FC236}">
                  <a16:creationId xmlns:a16="http://schemas.microsoft.com/office/drawing/2014/main" id="{F8C27925-3325-2042-A8D0-D25530E814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63" y="1791"/>
              <a:ext cx="60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fr-FR" altLang="fr-FR" b="1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Agité</a:t>
              </a:r>
              <a:r>
                <a:rPr lang="fr-FR" altLang="fr-FR" b="1" dirty="0">
                  <a:solidFill>
                    <a:srgbClr val="0099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</a:p>
          </p:txBody>
        </p:sp>
        <p:sp>
          <p:nvSpPr>
            <p:cNvPr id="73856" name="Line 128">
              <a:extLst>
                <a:ext uri="{FF2B5EF4-FFF2-40B4-BE49-F238E27FC236}">
                  <a16:creationId xmlns:a16="http://schemas.microsoft.com/office/drawing/2014/main" id="{3E929FD6-B212-D743-AB06-F41AF88BC89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42" y="2071"/>
              <a:ext cx="0" cy="1529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57" name="Line 129">
              <a:extLst>
                <a:ext uri="{FF2B5EF4-FFF2-40B4-BE49-F238E27FC236}">
                  <a16:creationId xmlns:a16="http://schemas.microsoft.com/office/drawing/2014/main" id="{3AF616E9-9EF2-8A4A-9230-3581C72A127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5" y="2681"/>
              <a:ext cx="486" cy="572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58" name="Line 130">
              <a:extLst>
                <a:ext uri="{FF2B5EF4-FFF2-40B4-BE49-F238E27FC236}">
                  <a16:creationId xmlns:a16="http://schemas.microsoft.com/office/drawing/2014/main" id="{88B4BA1B-69AD-B04A-A06B-C94A544EC05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2" y="2471"/>
              <a:ext cx="486" cy="572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59" name="Line 131">
              <a:extLst>
                <a:ext uri="{FF2B5EF4-FFF2-40B4-BE49-F238E27FC236}">
                  <a16:creationId xmlns:a16="http://schemas.microsoft.com/office/drawing/2014/main" id="{A6A1D927-72C0-8C45-9361-DE37A43F4E2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2" y="2249"/>
              <a:ext cx="486" cy="572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60" name="Line 132">
              <a:extLst>
                <a:ext uri="{FF2B5EF4-FFF2-40B4-BE49-F238E27FC236}">
                  <a16:creationId xmlns:a16="http://schemas.microsoft.com/office/drawing/2014/main" id="{0AD84EAE-7610-0C4F-AD3F-E6350734A65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0" y="2081"/>
              <a:ext cx="486" cy="572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61" name="Line 133">
              <a:extLst>
                <a:ext uri="{FF2B5EF4-FFF2-40B4-BE49-F238E27FC236}">
                  <a16:creationId xmlns:a16="http://schemas.microsoft.com/office/drawing/2014/main" id="{91DC7B1D-3B57-7243-9332-30007CB74B4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46" y="2087"/>
              <a:ext cx="288" cy="339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62" name="Line 134">
              <a:extLst>
                <a:ext uri="{FF2B5EF4-FFF2-40B4-BE49-F238E27FC236}">
                  <a16:creationId xmlns:a16="http://schemas.microsoft.com/office/drawing/2014/main" id="{B923981D-FC2F-D046-A42D-1424E81F38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35" y="2084"/>
              <a:ext cx="101" cy="119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63" name="Line 135">
              <a:extLst>
                <a:ext uri="{FF2B5EF4-FFF2-40B4-BE49-F238E27FC236}">
                  <a16:creationId xmlns:a16="http://schemas.microsoft.com/office/drawing/2014/main" id="{FD0D9320-0A88-434A-9679-301999E7C51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03" y="2933"/>
              <a:ext cx="554" cy="653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65" name="Line 137">
              <a:extLst>
                <a:ext uri="{FF2B5EF4-FFF2-40B4-BE49-F238E27FC236}">
                  <a16:creationId xmlns:a16="http://schemas.microsoft.com/office/drawing/2014/main" id="{A72C2C81-F6AB-3447-AAD0-3100A2D8186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53" y="3116"/>
              <a:ext cx="407" cy="480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66" name="Line 138">
              <a:extLst>
                <a:ext uri="{FF2B5EF4-FFF2-40B4-BE49-F238E27FC236}">
                  <a16:creationId xmlns:a16="http://schemas.microsoft.com/office/drawing/2014/main" id="{A46B3DE5-5FAA-F840-82DF-6FE6A35A0D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506" y="3312"/>
              <a:ext cx="244" cy="288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67" name="Line 139">
              <a:extLst>
                <a:ext uri="{FF2B5EF4-FFF2-40B4-BE49-F238E27FC236}">
                  <a16:creationId xmlns:a16="http://schemas.microsoft.com/office/drawing/2014/main" id="{C61F55D3-7772-B849-9F0F-42CBD61616B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666" y="3501"/>
              <a:ext cx="82" cy="96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3868" name="Text Box 140">
              <a:extLst>
                <a:ext uri="{FF2B5EF4-FFF2-40B4-BE49-F238E27FC236}">
                  <a16:creationId xmlns:a16="http://schemas.microsoft.com/office/drawing/2014/main" id="{BC725C87-D132-F243-9524-D2E4802DDB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0" y="3568"/>
              <a:ext cx="41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X</a:t>
              </a:r>
              <a:r>
                <a:rPr lang="fr-FR" baseline="-25000"/>
                <a:t>AS</a:t>
              </a:r>
            </a:p>
          </p:txBody>
        </p:sp>
        <p:sp>
          <p:nvSpPr>
            <p:cNvPr id="73870" name="Arc 142">
              <a:extLst>
                <a:ext uri="{FF2B5EF4-FFF2-40B4-BE49-F238E27FC236}">
                  <a16:creationId xmlns:a16="http://schemas.microsoft.com/office/drawing/2014/main" id="{84A5ED5B-C3E8-FA44-A152-504CF624B38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136" y="2072"/>
              <a:ext cx="496" cy="240"/>
            </a:xfrm>
            <a:custGeom>
              <a:avLst/>
              <a:gdLst>
                <a:gd name="T0" fmla="*/ 0 w 21600"/>
                <a:gd name="T1" fmla="*/ 0 h 21600"/>
                <a:gd name="T2" fmla="*/ 496 w 21600"/>
                <a:gd name="T3" fmla="*/ 240 h 21600"/>
                <a:gd name="T4" fmla="*/ 0 w 21600"/>
                <a:gd name="T5" fmla="*/ 240 h 216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0" y="-1"/>
                  </a:lnTo>
                  <a:close/>
                </a:path>
              </a:pathLst>
            </a:custGeom>
            <a:noFill/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7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</p:grpSp>
      <p:sp>
        <p:nvSpPr>
          <p:cNvPr id="72" name="Rectangle 2">
            <a:extLst>
              <a:ext uri="{FF2B5EF4-FFF2-40B4-BE49-F238E27FC236}">
                <a16:creationId xmlns:a16="http://schemas.microsoft.com/office/drawing/2014/main" id="{68A9CF56-AD4A-4946-ADC6-B646D672F4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21</a:t>
            </a:r>
            <a:r>
              <a:rPr lang="fr-FR" altLang="fr-FR" sz="3200" kern="0" dirty="0"/>
              <a:t>	 Réactions compétitives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>
            <a:extLst>
              <a:ext uri="{FF2B5EF4-FFF2-40B4-BE49-F238E27FC236}">
                <a16:creationId xmlns:a16="http://schemas.microsoft.com/office/drawing/2014/main" id="{D73A25AF-92E1-084E-A929-9F9CCFC5791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125647"/>
            <a:ext cx="7772400" cy="1143000"/>
          </a:xfrm>
        </p:spPr>
        <p:txBody>
          <a:bodyPr/>
          <a:lstStyle/>
          <a:p>
            <a:pPr marL="482600" indent="-482600" algn="l"/>
            <a:br>
              <a:rPr lang="fr-FR" altLang="fr-FR" sz="3200" dirty="0">
                <a:solidFill>
                  <a:srgbClr val="40A3D1"/>
                </a:solidFill>
              </a:rPr>
            </a:br>
            <a:r>
              <a:rPr lang="fr-FR" altLang="fr-FR" sz="2400" dirty="0">
                <a:solidFill>
                  <a:srgbClr val="40A3D1"/>
                </a:solidFill>
              </a:rPr>
              <a:t> Utilisation d</a:t>
            </a:r>
            <a:r>
              <a:rPr lang="ja-JP" altLang="fr-FR" sz="2400">
                <a:solidFill>
                  <a:srgbClr val="40A3D1"/>
                </a:solidFill>
              </a:rPr>
              <a:t>’</a:t>
            </a:r>
            <a:r>
              <a:rPr lang="fr-FR" altLang="ja-JP" sz="2400" dirty="0">
                <a:solidFill>
                  <a:srgbClr val="40A3D1"/>
                </a:solidFill>
              </a:rPr>
              <a:t>une cascade de réacteur agités  </a:t>
            </a:r>
            <a:endParaRPr lang="fr-FR" altLang="fr-FR" sz="2400" dirty="0">
              <a:solidFill>
                <a:srgbClr val="40A3D1"/>
              </a:solidFill>
            </a:endParaRPr>
          </a:p>
        </p:txBody>
      </p:sp>
      <p:grpSp>
        <p:nvGrpSpPr>
          <p:cNvPr id="19458" name="Group 153">
            <a:extLst>
              <a:ext uri="{FF2B5EF4-FFF2-40B4-BE49-F238E27FC236}">
                <a16:creationId xmlns:a16="http://schemas.microsoft.com/office/drawing/2014/main" id="{0F9013F7-C3A4-034A-BF75-ED0E32B10DF1}"/>
              </a:ext>
            </a:extLst>
          </p:cNvPr>
          <p:cNvGrpSpPr>
            <a:grpSpLocks/>
          </p:cNvGrpSpPr>
          <p:nvPr/>
        </p:nvGrpSpPr>
        <p:grpSpPr bwMode="auto">
          <a:xfrm>
            <a:off x="2260600" y="2262297"/>
            <a:ext cx="3876675" cy="3530600"/>
            <a:chOff x="1424" y="1636"/>
            <a:chExt cx="2442" cy="2224"/>
          </a:xfrm>
        </p:grpSpPr>
        <p:sp>
          <p:nvSpPr>
            <p:cNvPr id="74755" name="Rectangle 3">
              <a:extLst>
                <a:ext uri="{FF2B5EF4-FFF2-40B4-BE49-F238E27FC236}">
                  <a16:creationId xmlns:a16="http://schemas.microsoft.com/office/drawing/2014/main" id="{E3D0715F-81E9-354F-8B24-8B0E503654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9" y="3193"/>
              <a:ext cx="1245" cy="18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grpSp>
          <p:nvGrpSpPr>
            <p:cNvPr id="19460" name="Group 72">
              <a:extLst>
                <a:ext uri="{FF2B5EF4-FFF2-40B4-BE49-F238E27FC236}">
                  <a16:creationId xmlns:a16="http://schemas.microsoft.com/office/drawing/2014/main" id="{93B97186-41E5-2B44-8659-640BFB4AEA0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24" y="1636"/>
              <a:ext cx="2442" cy="2224"/>
              <a:chOff x="1544" y="1682"/>
              <a:chExt cx="2442" cy="2224"/>
            </a:xfrm>
          </p:grpSpPr>
          <p:sp>
            <p:nvSpPr>
              <p:cNvPr id="74825" name="Rectangle 73">
                <a:extLst>
                  <a:ext uri="{FF2B5EF4-FFF2-40B4-BE49-F238E27FC236}">
                    <a16:creationId xmlns:a16="http://schemas.microsoft.com/office/drawing/2014/main" id="{3411F5B3-241A-2E46-8B0E-2553854DAB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4" y="1800"/>
                <a:ext cx="1800" cy="180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fr-FR">
                  <a:latin typeface="Times New Roman" charset="0"/>
                  <a:ea typeface="ＭＳ Ｐゴシック" charset="0"/>
                </a:endParaRPr>
              </a:p>
            </p:txBody>
          </p:sp>
          <p:sp>
            <p:nvSpPr>
              <p:cNvPr id="74826" name="Text Box 74">
                <a:extLst>
                  <a:ext uri="{FF2B5EF4-FFF2-40B4-BE49-F238E27FC236}">
                    <a16:creationId xmlns:a16="http://schemas.microsoft.com/office/drawing/2014/main" id="{55A46D3D-8EB2-7949-9BA5-F715AC33FC2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30" y="3530"/>
                <a:ext cx="212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1pPr>
                <a:lvl2pPr marL="5715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2pPr>
                <a:lvl3pPr marL="11430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3pPr>
                <a:lvl4pPr marL="17145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4pPr>
                <a:lvl5pPr marL="22860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5pPr>
                <a:lvl6pPr marL="27432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6pPr>
                <a:lvl7pPr marL="32004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7pPr>
                <a:lvl8pPr marL="36576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8pPr>
                <a:lvl9pPr marL="41148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9pPr>
              </a:lstStyle>
              <a:p>
                <a:pPr algn="ctr">
                  <a:defRPr/>
                </a:pPr>
                <a:r>
                  <a:rPr lang="fr-FR"/>
                  <a:t>0</a:t>
                </a:r>
              </a:p>
            </p:txBody>
          </p:sp>
          <p:sp>
            <p:nvSpPr>
              <p:cNvPr id="74827" name="Text Box 75">
                <a:extLst>
                  <a:ext uri="{FF2B5EF4-FFF2-40B4-BE49-F238E27FC236}">
                    <a16:creationId xmlns:a16="http://schemas.microsoft.com/office/drawing/2014/main" id="{D66A2D45-AF57-0743-9D96-035C3E6424B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38" y="1682"/>
                <a:ext cx="212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1pPr>
                <a:lvl2pPr marL="5715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2pPr>
                <a:lvl3pPr marL="11430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3pPr>
                <a:lvl4pPr marL="17145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4pPr>
                <a:lvl5pPr marL="22860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5pPr>
                <a:lvl6pPr marL="27432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6pPr>
                <a:lvl7pPr marL="32004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7pPr>
                <a:lvl8pPr marL="36576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8pPr>
                <a:lvl9pPr marL="41148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9pPr>
              </a:lstStyle>
              <a:p>
                <a:pPr algn="ctr">
                  <a:defRPr/>
                </a:pPr>
                <a:r>
                  <a:rPr lang="fr-FR"/>
                  <a:t>1</a:t>
                </a:r>
              </a:p>
            </p:txBody>
          </p:sp>
          <p:sp>
            <p:nvSpPr>
              <p:cNvPr id="74828" name="Text Box 76">
                <a:extLst>
                  <a:ext uri="{FF2B5EF4-FFF2-40B4-BE49-F238E27FC236}">
                    <a16:creationId xmlns:a16="http://schemas.microsoft.com/office/drawing/2014/main" id="{55E16EFA-06F5-4645-A4FA-A1C47296426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74" y="3618"/>
                <a:ext cx="212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1pPr>
                <a:lvl2pPr marL="5715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2pPr>
                <a:lvl3pPr marL="11430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3pPr>
                <a:lvl4pPr marL="17145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4pPr>
                <a:lvl5pPr marL="22860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5pPr>
                <a:lvl6pPr marL="27432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6pPr>
                <a:lvl7pPr marL="32004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7pPr>
                <a:lvl8pPr marL="36576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8pPr>
                <a:lvl9pPr marL="41148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9pPr>
              </a:lstStyle>
              <a:p>
                <a:pPr algn="ctr">
                  <a:defRPr/>
                </a:pPr>
                <a:r>
                  <a:rPr lang="fr-FR"/>
                  <a:t>1</a:t>
                </a:r>
              </a:p>
            </p:txBody>
          </p:sp>
          <p:sp>
            <p:nvSpPr>
              <p:cNvPr id="74829" name="Text Box 77">
                <a:extLst>
                  <a:ext uri="{FF2B5EF4-FFF2-40B4-BE49-F238E27FC236}">
                    <a16:creationId xmlns:a16="http://schemas.microsoft.com/office/drawing/2014/main" id="{B709AF7F-D17F-744D-8D40-247DE362470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44" y="1950"/>
                <a:ext cx="540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algn="ctr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algn="ctr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algn="ctr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algn="ctr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fr-FR" altLang="fr-FR">
                    <a:latin typeface="Symbol" pitchFamily="2" charset="2"/>
                  </a:rPr>
                  <a:t>F</a:t>
                </a:r>
                <a:r>
                  <a:rPr lang="ja-JP" altLang="fr-FR">
                    <a:latin typeface="Arial" panose="020B0604020202020204" pitchFamily="34" charset="0"/>
                  </a:rPr>
                  <a:t>’</a:t>
                </a:r>
                <a:r>
                  <a:rPr lang="fr-FR" altLang="ja-JP" baseline="-25000"/>
                  <a:t>R/A</a:t>
                </a:r>
                <a:endParaRPr lang="fr-FR" altLang="fr-FR">
                  <a:latin typeface="Symbol" pitchFamily="2" charset="2"/>
                </a:endParaRPr>
              </a:p>
            </p:txBody>
          </p:sp>
          <p:sp>
            <p:nvSpPr>
              <p:cNvPr id="74830" name="Arc 78">
                <a:extLst>
                  <a:ext uri="{FF2B5EF4-FFF2-40B4-BE49-F238E27FC236}">
                    <a16:creationId xmlns:a16="http://schemas.microsoft.com/office/drawing/2014/main" id="{825AFA3B-9918-A547-A617-C8528AF5B9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4" y="2424"/>
                <a:ext cx="1792" cy="1176"/>
              </a:xfrm>
              <a:custGeom>
                <a:avLst/>
                <a:gdLst>
                  <a:gd name="T0" fmla="*/ 0 w 21600"/>
                  <a:gd name="T1" fmla="*/ 0 h 21600"/>
                  <a:gd name="T2" fmla="*/ 1792 w 21600"/>
                  <a:gd name="T3" fmla="*/ 1176 h 21600"/>
                  <a:gd name="T4" fmla="*/ 0 w 21600"/>
                  <a:gd name="T5" fmla="*/ 1176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7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  <p:sp>
            <p:nvSpPr>
              <p:cNvPr id="74831" name="Text Box 79">
                <a:extLst>
                  <a:ext uri="{FF2B5EF4-FFF2-40B4-BE49-F238E27FC236}">
                    <a16:creationId xmlns:a16="http://schemas.microsoft.com/office/drawing/2014/main" id="{80250347-8821-F047-A096-1E360E2EAA2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010" y="3602"/>
                <a:ext cx="589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1pPr>
                <a:lvl2pPr marL="5715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2pPr>
                <a:lvl3pPr marL="11430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3pPr>
                <a:lvl4pPr marL="17145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4pPr>
                <a:lvl5pPr marL="2286000" algn="l" defTabSz="762000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5pPr>
                <a:lvl6pPr marL="27432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6pPr>
                <a:lvl7pPr marL="32004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7pPr>
                <a:lvl8pPr marL="36576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8pPr>
                <a:lvl9pPr marL="41148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9pPr>
              </a:lstStyle>
              <a:p>
                <a:pPr algn="ctr">
                  <a:defRPr/>
                </a:pPr>
                <a:r>
                  <a:rPr lang="fr-FR"/>
                  <a:t>    X</a:t>
                </a:r>
                <a:r>
                  <a:rPr lang="fr-FR" baseline="-25000"/>
                  <a:t>As</a:t>
                </a:r>
              </a:p>
            </p:txBody>
          </p:sp>
          <p:sp>
            <p:nvSpPr>
              <p:cNvPr id="74832" name="Line 80">
                <a:extLst>
                  <a:ext uri="{FF2B5EF4-FFF2-40B4-BE49-F238E27FC236}">
                    <a16:creationId xmlns:a16="http://schemas.microsoft.com/office/drawing/2014/main" id="{BC36E3B2-CADE-E64F-BFA2-1D900CFDB1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312" y="2768"/>
                <a:ext cx="0" cy="824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fr-FR">
                  <a:latin typeface="Times New Roman" charset="0"/>
                  <a:ea typeface="ＭＳ Ｐゴシック" charset="0"/>
                </a:endParaRPr>
              </a:p>
            </p:txBody>
          </p:sp>
        </p:grpSp>
        <p:sp>
          <p:nvSpPr>
            <p:cNvPr id="74833" name="Line 81">
              <a:extLst>
                <a:ext uri="{FF2B5EF4-FFF2-40B4-BE49-F238E27FC236}">
                  <a16:creationId xmlns:a16="http://schemas.microsoft.com/office/drawing/2014/main" id="{867A71A7-CA83-0547-B5E4-74C837347DD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954" y="2426"/>
              <a:ext cx="252" cy="294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34" name="Line 82">
              <a:extLst>
                <a:ext uri="{FF2B5EF4-FFF2-40B4-BE49-F238E27FC236}">
                  <a16:creationId xmlns:a16="http://schemas.microsoft.com/office/drawing/2014/main" id="{AEE91890-E4E2-654D-A3C1-71061A54FDA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952" y="2457"/>
              <a:ext cx="403" cy="475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35" name="Line 83">
              <a:extLst>
                <a:ext uri="{FF2B5EF4-FFF2-40B4-BE49-F238E27FC236}">
                  <a16:creationId xmlns:a16="http://schemas.microsoft.com/office/drawing/2014/main" id="{48FA4045-FAE6-D54A-92F9-8663893DDF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955" y="2667"/>
              <a:ext cx="401" cy="473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36" name="Line 84">
              <a:extLst>
                <a:ext uri="{FF2B5EF4-FFF2-40B4-BE49-F238E27FC236}">
                  <a16:creationId xmlns:a16="http://schemas.microsoft.com/office/drawing/2014/main" id="{216C4442-DA1F-5C4D-A7D2-8762D7C15B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947" y="2868"/>
              <a:ext cx="414" cy="488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37" name="Line 85">
              <a:extLst>
                <a:ext uri="{FF2B5EF4-FFF2-40B4-BE49-F238E27FC236}">
                  <a16:creationId xmlns:a16="http://schemas.microsoft.com/office/drawing/2014/main" id="{E482FBA7-2F92-0041-A046-03C2EB91CA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959" y="3082"/>
              <a:ext cx="398" cy="469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38" name="Line 86">
              <a:extLst>
                <a:ext uri="{FF2B5EF4-FFF2-40B4-BE49-F238E27FC236}">
                  <a16:creationId xmlns:a16="http://schemas.microsoft.com/office/drawing/2014/main" id="{0679E675-3E8B-DB4D-8292-90F74D34487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134" y="3295"/>
              <a:ext cx="222" cy="262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39" name="Line 87">
              <a:extLst>
                <a:ext uri="{FF2B5EF4-FFF2-40B4-BE49-F238E27FC236}">
                  <a16:creationId xmlns:a16="http://schemas.microsoft.com/office/drawing/2014/main" id="{54A2FDEB-79BE-0546-8C5B-144C5C85D2C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06" y="3502"/>
              <a:ext cx="52" cy="61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40" name="Line 88">
              <a:extLst>
                <a:ext uri="{FF2B5EF4-FFF2-40B4-BE49-F238E27FC236}">
                  <a16:creationId xmlns:a16="http://schemas.microsoft.com/office/drawing/2014/main" id="{7E272CE9-F073-5340-A44F-E9E761293F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491" y="3218"/>
              <a:ext cx="285" cy="336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41" name="Line 89">
              <a:extLst>
                <a:ext uri="{FF2B5EF4-FFF2-40B4-BE49-F238E27FC236}">
                  <a16:creationId xmlns:a16="http://schemas.microsoft.com/office/drawing/2014/main" id="{BFFA128F-E8D6-544A-9704-394797F3054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666" y="3413"/>
              <a:ext cx="122" cy="144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77" name="Line 125">
              <a:extLst>
                <a:ext uri="{FF2B5EF4-FFF2-40B4-BE49-F238E27FC236}">
                  <a16:creationId xmlns:a16="http://schemas.microsoft.com/office/drawing/2014/main" id="{B34D6046-FBD9-254E-854F-ED545DE0B1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938" y="2421"/>
              <a:ext cx="426" cy="0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78" name="Line 126">
              <a:extLst>
                <a:ext uri="{FF2B5EF4-FFF2-40B4-BE49-F238E27FC236}">
                  <a16:creationId xmlns:a16="http://schemas.microsoft.com/office/drawing/2014/main" id="{0AD4C989-8877-8246-AD6B-2D2A5656600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64" y="2418"/>
              <a:ext cx="0" cy="1149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79" name="Line 127">
              <a:extLst>
                <a:ext uri="{FF2B5EF4-FFF2-40B4-BE49-F238E27FC236}">
                  <a16:creationId xmlns:a16="http://schemas.microsoft.com/office/drawing/2014/main" id="{37890839-EFB3-D54B-A39D-C1B0F69E75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58" y="2526"/>
              <a:ext cx="426" cy="0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80" name="Line 128">
              <a:extLst>
                <a:ext uri="{FF2B5EF4-FFF2-40B4-BE49-F238E27FC236}">
                  <a16:creationId xmlns:a16="http://schemas.microsoft.com/office/drawing/2014/main" id="{996C5932-B9F8-8A43-A7A0-575356B54DD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84" y="2532"/>
              <a:ext cx="0" cy="1032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81" name="Line 129">
              <a:extLst>
                <a:ext uri="{FF2B5EF4-FFF2-40B4-BE49-F238E27FC236}">
                  <a16:creationId xmlns:a16="http://schemas.microsoft.com/office/drawing/2014/main" id="{88D0C75A-6940-E649-865D-78BE755D013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59" y="2531"/>
              <a:ext cx="252" cy="294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82" name="Line 130">
              <a:extLst>
                <a:ext uri="{FF2B5EF4-FFF2-40B4-BE49-F238E27FC236}">
                  <a16:creationId xmlns:a16="http://schemas.microsoft.com/office/drawing/2014/main" id="{22A9566E-365F-C545-9D74-A774BCFF63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59" y="2552"/>
              <a:ext cx="417" cy="486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83" name="Line 131">
              <a:extLst>
                <a:ext uri="{FF2B5EF4-FFF2-40B4-BE49-F238E27FC236}">
                  <a16:creationId xmlns:a16="http://schemas.microsoft.com/office/drawing/2014/main" id="{EFC66442-864B-5B4F-96EE-95BEC27930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61" y="2769"/>
              <a:ext cx="414" cy="488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84" name="Line 132">
              <a:extLst>
                <a:ext uri="{FF2B5EF4-FFF2-40B4-BE49-F238E27FC236}">
                  <a16:creationId xmlns:a16="http://schemas.microsoft.com/office/drawing/2014/main" id="{23F3831F-9B5F-DC4D-98C5-46DD071F477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70" y="2991"/>
              <a:ext cx="414" cy="488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85" name="Line 133">
              <a:extLst>
                <a:ext uri="{FF2B5EF4-FFF2-40B4-BE49-F238E27FC236}">
                  <a16:creationId xmlns:a16="http://schemas.microsoft.com/office/drawing/2014/main" id="{EFC20BA6-00C3-2545-8C42-1BA1DA420E3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92" y="2727"/>
              <a:ext cx="0" cy="837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86" name="Line 134">
              <a:extLst>
                <a:ext uri="{FF2B5EF4-FFF2-40B4-BE49-F238E27FC236}">
                  <a16:creationId xmlns:a16="http://schemas.microsoft.com/office/drawing/2014/main" id="{F8FAB31C-A148-7243-B9F7-F3E93D0A57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787" y="2727"/>
              <a:ext cx="411" cy="0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87" name="Line 135">
              <a:extLst>
                <a:ext uri="{FF2B5EF4-FFF2-40B4-BE49-F238E27FC236}">
                  <a16:creationId xmlns:a16="http://schemas.microsoft.com/office/drawing/2014/main" id="{7554603C-2918-644F-B16F-65F336602B4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785" y="2728"/>
              <a:ext cx="159" cy="187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88" name="Line 136">
              <a:extLst>
                <a:ext uri="{FF2B5EF4-FFF2-40B4-BE49-F238E27FC236}">
                  <a16:creationId xmlns:a16="http://schemas.microsoft.com/office/drawing/2014/main" id="{70D18B06-EF84-654A-9167-4A147A8C9D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785" y="2732"/>
              <a:ext cx="344" cy="405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89" name="Line 137">
              <a:extLst>
                <a:ext uri="{FF2B5EF4-FFF2-40B4-BE49-F238E27FC236}">
                  <a16:creationId xmlns:a16="http://schemas.microsoft.com/office/drawing/2014/main" id="{A5FC0DE7-5365-0A4E-94C3-D4BA4A06F62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782" y="2873"/>
              <a:ext cx="402" cy="474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90" name="Line 138">
              <a:extLst>
                <a:ext uri="{FF2B5EF4-FFF2-40B4-BE49-F238E27FC236}">
                  <a16:creationId xmlns:a16="http://schemas.microsoft.com/office/drawing/2014/main" id="{CE05010A-D7B2-7F49-9C19-E65B6C49864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775" y="3063"/>
              <a:ext cx="414" cy="488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91" name="Line 139">
              <a:extLst>
                <a:ext uri="{FF2B5EF4-FFF2-40B4-BE49-F238E27FC236}">
                  <a16:creationId xmlns:a16="http://schemas.microsoft.com/office/drawing/2014/main" id="{0A4DAD69-1D5A-4141-BF00-6056687CED9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944" y="3272"/>
              <a:ext cx="242" cy="285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892" name="Line 140">
              <a:extLst>
                <a:ext uri="{FF2B5EF4-FFF2-40B4-BE49-F238E27FC236}">
                  <a16:creationId xmlns:a16="http://schemas.microsoft.com/office/drawing/2014/main" id="{794FB5C6-B784-AD44-8A9D-2026C53853F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09" y="3463"/>
              <a:ext cx="80" cy="94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4903" name="Text Box 151">
              <a:extLst>
                <a:ext uri="{FF2B5EF4-FFF2-40B4-BE49-F238E27FC236}">
                  <a16:creationId xmlns:a16="http://schemas.microsoft.com/office/drawing/2014/main" id="{FD552C01-FE98-0C42-B5A3-151D0050E6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99" y="3554"/>
              <a:ext cx="41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X</a:t>
              </a:r>
              <a:r>
                <a:rPr lang="fr-FR" baseline="-25000"/>
                <a:t>A1</a:t>
              </a:r>
            </a:p>
          </p:txBody>
        </p:sp>
        <p:sp>
          <p:nvSpPr>
            <p:cNvPr id="74904" name="Text Box 152">
              <a:extLst>
                <a:ext uri="{FF2B5EF4-FFF2-40B4-BE49-F238E27FC236}">
                  <a16:creationId xmlns:a16="http://schemas.microsoft.com/office/drawing/2014/main" id="{7AE3435A-3EAF-3346-85C2-C6F87DC4F7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8" y="3554"/>
              <a:ext cx="41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X</a:t>
              </a:r>
              <a:r>
                <a:rPr lang="fr-FR" baseline="-25000"/>
                <a:t>A2</a:t>
              </a:r>
            </a:p>
          </p:txBody>
        </p:sp>
      </p:grpSp>
      <p:sp>
        <p:nvSpPr>
          <p:cNvPr id="41" name="Rectangle 2">
            <a:extLst>
              <a:ext uri="{FF2B5EF4-FFF2-40B4-BE49-F238E27FC236}">
                <a16:creationId xmlns:a16="http://schemas.microsoft.com/office/drawing/2014/main" id="{F15BA392-650E-BD41-B6DA-7FB7F1E9A3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21</a:t>
            </a:r>
            <a:r>
              <a:rPr lang="fr-FR" altLang="fr-FR" sz="3200" kern="0" dirty="0"/>
              <a:t>	 Réactions compétitives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2" name="Group 54">
            <a:extLst>
              <a:ext uri="{FF2B5EF4-FFF2-40B4-BE49-F238E27FC236}">
                <a16:creationId xmlns:a16="http://schemas.microsoft.com/office/drawing/2014/main" id="{C5019910-703E-6F47-B641-22C2000EC7DB}"/>
              </a:ext>
            </a:extLst>
          </p:cNvPr>
          <p:cNvGrpSpPr>
            <a:grpSpLocks/>
          </p:cNvGrpSpPr>
          <p:nvPr/>
        </p:nvGrpSpPr>
        <p:grpSpPr bwMode="auto">
          <a:xfrm>
            <a:off x="482600" y="2056237"/>
            <a:ext cx="6000750" cy="3530600"/>
            <a:chOff x="736" y="1636"/>
            <a:chExt cx="3780" cy="2224"/>
          </a:xfrm>
        </p:grpSpPr>
        <p:sp>
          <p:nvSpPr>
            <p:cNvPr id="75782" name="Rectangle 6">
              <a:extLst>
                <a:ext uri="{FF2B5EF4-FFF2-40B4-BE49-F238E27FC236}">
                  <a16:creationId xmlns:a16="http://schemas.microsoft.com/office/drawing/2014/main" id="{4CD03E48-BB00-6642-916C-1BACE434F7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44" y="1754"/>
              <a:ext cx="1800" cy="18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5783" name="Text Box 7">
              <a:extLst>
                <a:ext uri="{FF2B5EF4-FFF2-40B4-BE49-F238E27FC236}">
                  <a16:creationId xmlns:a16="http://schemas.microsoft.com/office/drawing/2014/main" id="{10788775-F551-854E-805C-D4FC8F3C47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0" y="3484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0</a:t>
              </a:r>
            </a:p>
          </p:txBody>
        </p:sp>
        <p:sp>
          <p:nvSpPr>
            <p:cNvPr id="75784" name="Text Box 8">
              <a:extLst>
                <a:ext uri="{FF2B5EF4-FFF2-40B4-BE49-F238E27FC236}">
                  <a16:creationId xmlns:a16="http://schemas.microsoft.com/office/drawing/2014/main" id="{7309EA6D-FD1E-6244-9E35-B92D3C227F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8" y="1636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1</a:t>
              </a:r>
            </a:p>
          </p:txBody>
        </p:sp>
        <p:sp>
          <p:nvSpPr>
            <p:cNvPr id="75785" name="Text Box 9">
              <a:extLst>
                <a:ext uri="{FF2B5EF4-FFF2-40B4-BE49-F238E27FC236}">
                  <a16:creationId xmlns:a16="http://schemas.microsoft.com/office/drawing/2014/main" id="{B525F880-B1AE-D944-8FCD-2B52FB9F97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54" y="3572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1</a:t>
              </a:r>
            </a:p>
          </p:txBody>
        </p:sp>
        <p:sp>
          <p:nvSpPr>
            <p:cNvPr id="75786" name="Text Box 10">
              <a:extLst>
                <a:ext uri="{FF2B5EF4-FFF2-40B4-BE49-F238E27FC236}">
                  <a16:creationId xmlns:a16="http://schemas.microsoft.com/office/drawing/2014/main" id="{0B381DBD-C3B7-2B4D-9EF1-F0CBA6089B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24" y="1904"/>
              <a:ext cx="54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Y</a:t>
              </a:r>
              <a:r>
                <a:rPr lang="fr-FR" baseline="-25000"/>
                <a:t>R/A</a:t>
              </a:r>
              <a:endParaRPr lang="fr-FR">
                <a:latin typeface="Symbol" charset="0"/>
              </a:endParaRPr>
            </a:p>
          </p:txBody>
        </p:sp>
        <p:sp>
          <p:nvSpPr>
            <p:cNvPr id="75788" name="Text Box 12">
              <a:extLst>
                <a:ext uri="{FF2B5EF4-FFF2-40B4-BE49-F238E27FC236}">
                  <a16:creationId xmlns:a16="http://schemas.microsoft.com/office/drawing/2014/main" id="{4CAC2F5D-779E-8F41-AC54-37DAC80D95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15" y="3556"/>
              <a:ext cx="539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r>
                <a:rPr lang="fr-FR"/>
                <a:t>    X</a:t>
              </a:r>
              <a:r>
                <a:rPr lang="fr-FR" baseline="-25000"/>
                <a:t>A</a:t>
              </a:r>
            </a:p>
          </p:txBody>
        </p:sp>
        <p:sp>
          <p:nvSpPr>
            <p:cNvPr id="75817" name="Line 41">
              <a:extLst>
                <a:ext uri="{FF2B5EF4-FFF2-40B4-BE49-F238E27FC236}">
                  <a16:creationId xmlns:a16="http://schemas.microsoft.com/office/drawing/2014/main" id="{5DD26A6A-5915-274B-8409-984D6DD32E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4" y="1760"/>
              <a:ext cx="1800" cy="18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5818" name="Line 42">
              <a:extLst>
                <a:ext uri="{FF2B5EF4-FFF2-40B4-BE49-F238E27FC236}">
                  <a16:creationId xmlns:a16="http://schemas.microsoft.com/office/drawing/2014/main" id="{BDE6214E-F9A2-0846-9D28-5CE100F23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2344"/>
              <a:ext cx="1784" cy="1200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5819" name="Text Box 43">
              <a:extLst>
                <a:ext uri="{FF2B5EF4-FFF2-40B4-BE49-F238E27FC236}">
                  <a16:creationId xmlns:a16="http://schemas.microsoft.com/office/drawing/2014/main" id="{A0BC48E0-5740-504E-98AD-70E7BFC21B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75" y="2226"/>
              <a:ext cx="74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>
                <a:defRPr/>
              </a:pPr>
              <a:r>
                <a:rPr lang="fr-FR">
                  <a:solidFill>
                    <a:srgbClr val="0099FF"/>
                  </a:solidFill>
                </a:rPr>
                <a:t>n</a:t>
              </a:r>
              <a:r>
                <a:rPr lang="fr-FR" baseline="-25000">
                  <a:solidFill>
                    <a:srgbClr val="0099FF"/>
                  </a:solidFill>
                </a:rPr>
                <a:t>1</a:t>
              </a:r>
              <a:r>
                <a:rPr lang="fr-FR">
                  <a:solidFill>
                    <a:srgbClr val="0099FF"/>
                  </a:solidFill>
                </a:rPr>
                <a:t> = n</a:t>
              </a:r>
              <a:r>
                <a:rPr lang="fr-FR" baseline="-25000">
                  <a:solidFill>
                    <a:srgbClr val="0099FF"/>
                  </a:solidFill>
                </a:rPr>
                <a:t>2</a:t>
              </a:r>
              <a:r>
                <a:rPr lang="fr-FR">
                  <a:solidFill>
                    <a:srgbClr val="0099FF"/>
                  </a:solidFill>
                </a:rPr>
                <a:t> :</a:t>
              </a:r>
            </a:p>
          </p:txBody>
        </p:sp>
        <p:sp>
          <p:nvSpPr>
            <p:cNvPr id="75820" name="Line 44">
              <a:extLst>
                <a:ext uri="{FF2B5EF4-FFF2-40B4-BE49-F238E27FC236}">
                  <a16:creationId xmlns:a16="http://schemas.microsoft.com/office/drawing/2014/main" id="{D35440EE-04D9-5948-ABA0-3C0B67BF53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2576"/>
              <a:ext cx="1872" cy="368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graphicFrame>
          <p:nvGraphicFramePr>
            <p:cNvPr id="20494" name="Object 45">
              <a:extLst>
                <a:ext uri="{FF2B5EF4-FFF2-40B4-BE49-F238E27FC236}">
                  <a16:creationId xmlns:a16="http://schemas.microsoft.com/office/drawing/2014/main" id="{E4081E32-1E56-4845-AF1C-611D6D7C5EE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736" y="2972"/>
            <a:ext cx="1104" cy="5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19" name="Équation" r:id="rId3" imgW="40373300" imgH="18427700" progId="Equation.3">
                    <p:embed/>
                  </p:oleObj>
                </mc:Choice>
                <mc:Fallback>
                  <p:oleObj name="Équation" r:id="rId3" imgW="40373300" imgH="18427700" progId="Equation.3">
                    <p:embed/>
                    <p:pic>
                      <p:nvPicPr>
                        <p:cNvPr id="0" name="Object 4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36" y="2972"/>
                          <a:ext cx="1104" cy="50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5822" name="Arc 46">
              <a:extLst>
                <a:ext uri="{FF2B5EF4-FFF2-40B4-BE49-F238E27FC236}">
                  <a16:creationId xmlns:a16="http://schemas.microsoft.com/office/drawing/2014/main" id="{98FC907D-7DA2-4346-9AD9-46F7154E9931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1960" y="3000"/>
              <a:ext cx="1784" cy="552"/>
            </a:xfrm>
            <a:custGeom>
              <a:avLst/>
              <a:gdLst>
                <a:gd name="T0" fmla="*/ 0 w 21600"/>
                <a:gd name="T1" fmla="*/ 0 h 21600"/>
                <a:gd name="T2" fmla="*/ 1784 w 21600"/>
                <a:gd name="T3" fmla="*/ 552 h 21600"/>
                <a:gd name="T4" fmla="*/ 0 w 21600"/>
                <a:gd name="T5" fmla="*/ 552 h 216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0" y="-1"/>
                  </a:lnTo>
                  <a:close/>
                </a:path>
              </a:pathLst>
            </a:cu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7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75823" name="Arc 47">
              <a:extLst>
                <a:ext uri="{FF2B5EF4-FFF2-40B4-BE49-F238E27FC236}">
                  <a16:creationId xmlns:a16="http://schemas.microsoft.com/office/drawing/2014/main" id="{678CE8CC-2CF1-D64B-BB85-C2DB865BBD3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988" y="3208"/>
              <a:ext cx="1752" cy="400"/>
            </a:xfrm>
            <a:custGeom>
              <a:avLst/>
              <a:gdLst>
                <a:gd name="T0" fmla="*/ 0 w 21255"/>
                <a:gd name="T1" fmla="*/ 0 h 21600"/>
                <a:gd name="T2" fmla="*/ 1752 w 21255"/>
                <a:gd name="T3" fmla="*/ 329 h 21600"/>
                <a:gd name="T4" fmla="*/ 0 w 21255"/>
                <a:gd name="T5" fmla="*/ 400 h 216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255" h="21600" fill="none" extrusionOk="0">
                  <a:moveTo>
                    <a:pt x="0" y="-1"/>
                  </a:moveTo>
                  <a:cubicBezTo>
                    <a:pt x="10446" y="-1"/>
                    <a:pt x="19395" y="7475"/>
                    <a:pt x="21255" y="17754"/>
                  </a:cubicBezTo>
                </a:path>
                <a:path w="21255" h="21600" stroke="0" extrusionOk="0">
                  <a:moveTo>
                    <a:pt x="0" y="-1"/>
                  </a:moveTo>
                  <a:cubicBezTo>
                    <a:pt x="10446" y="-1"/>
                    <a:pt x="19395" y="7475"/>
                    <a:pt x="21255" y="17754"/>
                  </a:cubicBezTo>
                  <a:lnTo>
                    <a:pt x="0" y="21600"/>
                  </a:lnTo>
                  <a:lnTo>
                    <a:pt x="0" y="-1"/>
                  </a:lnTo>
                  <a:close/>
                </a:path>
              </a:pathLst>
            </a:custGeom>
            <a:noFill/>
            <a:ln w="28575">
              <a:solidFill>
                <a:srgbClr val="CC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7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75824" name="Text Box 48">
              <a:extLst>
                <a:ext uri="{FF2B5EF4-FFF2-40B4-BE49-F238E27FC236}">
                  <a16:creationId xmlns:a16="http://schemas.microsoft.com/office/drawing/2014/main" id="{03BD42BE-4258-D24E-BB49-521ED074D6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75" y="3114"/>
              <a:ext cx="74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>
                <a:defRPr/>
              </a:pPr>
              <a:r>
                <a:rPr lang="fr-FR">
                  <a:solidFill>
                    <a:srgbClr val="CC0000"/>
                  </a:solidFill>
                </a:rPr>
                <a:t>n</a:t>
              </a:r>
              <a:r>
                <a:rPr lang="fr-FR" baseline="-25000">
                  <a:solidFill>
                    <a:srgbClr val="CC0000"/>
                  </a:solidFill>
                </a:rPr>
                <a:t>1</a:t>
              </a:r>
              <a:r>
                <a:rPr lang="fr-FR">
                  <a:solidFill>
                    <a:srgbClr val="CC0000"/>
                  </a:solidFill>
                </a:rPr>
                <a:t> &gt; n</a:t>
              </a:r>
              <a:r>
                <a:rPr lang="fr-FR" baseline="-25000">
                  <a:solidFill>
                    <a:srgbClr val="CC0000"/>
                  </a:solidFill>
                </a:rPr>
                <a:t>2</a:t>
              </a:r>
              <a:r>
                <a:rPr lang="fr-FR">
                  <a:solidFill>
                    <a:srgbClr val="CC0000"/>
                  </a:solidFill>
                </a:rPr>
                <a:t> :</a:t>
              </a:r>
            </a:p>
          </p:txBody>
        </p:sp>
        <p:sp>
          <p:nvSpPr>
            <p:cNvPr id="75825" name="Text Box 49">
              <a:extLst>
                <a:ext uri="{FF2B5EF4-FFF2-40B4-BE49-F238E27FC236}">
                  <a16:creationId xmlns:a16="http://schemas.microsoft.com/office/drawing/2014/main" id="{B247743D-2A5F-BF47-BA7E-0EE2262B89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75" y="2866"/>
              <a:ext cx="74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>
                <a:defRPr/>
              </a:pPr>
              <a:r>
                <a:rPr lang="fr-FR">
                  <a:solidFill>
                    <a:srgbClr val="009900"/>
                  </a:solidFill>
                </a:rPr>
                <a:t>n</a:t>
              </a:r>
              <a:r>
                <a:rPr lang="fr-FR" baseline="-25000">
                  <a:solidFill>
                    <a:srgbClr val="009900"/>
                  </a:solidFill>
                </a:rPr>
                <a:t>1</a:t>
              </a:r>
              <a:r>
                <a:rPr lang="fr-FR">
                  <a:solidFill>
                    <a:srgbClr val="009900"/>
                  </a:solidFill>
                </a:rPr>
                <a:t> &lt; n</a:t>
              </a:r>
              <a:r>
                <a:rPr lang="fr-FR" baseline="-25000">
                  <a:solidFill>
                    <a:srgbClr val="009900"/>
                  </a:solidFill>
                </a:rPr>
                <a:t>2</a:t>
              </a:r>
              <a:r>
                <a:rPr lang="fr-FR">
                  <a:solidFill>
                    <a:srgbClr val="009900"/>
                  </a:solidFill>
                </a:rPr>
                <a:t> :</a:t>
              </a:r>
            </a:p>
          </p:txBody>
        </p:sp>
        <p:sp>
          <p:nvSpPr>
            <p:cNvPr id="75828" name="Line 52">
              <a:extLst>
                <a:ext uri="{FF2B5EF4-FFF2-40B4-BE49-F238E27FC236}">
                  <a16:creationId xmlns:a16="http://schemas.microsoft.com/office/drawing/2014/main" id="{E399DA48-8466-1142-985C-8DAB5092C1B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35" y="3207"/>
              <a:ext cx="609" cy="0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 type="none" w="sm" len="sm"/>
              <a:tailEnd type="stealth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75829" name="Line 53">
              <a:extLst>
                <a:ext uri="{FF2B5EF4-FFF2-40B4-BE49-F238E27FC236}">
                  <a16:creationId xmlns:a16="http://schemas.microsoft.com/office/drawing/2014/main" id="{1770E9C3-C7B6-924B-8B52-83EAED6F84D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97" y="3015"/>
              <a:ext cx="147" cy="348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 type="none" w="sm" len="sm"/>
              <a:tailEnd type="stealth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</p:grpSp>
      <p:sp>
        <p:nvSpPr>
          <p:cNvPr id="75831" name="Oval 55">
            <a:extLst>
              <a:ext uri="{FF2B5EF4-FFF2-40B4-BE49-F238E27FC236}">
                <a16:creationId xmlns:a16="http://schemas.microsoft.com/office/drawing/2014/main" id="{EB306E07-2758-9A42-BCD0-D127C35910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600" y="1846687"/>
            <a:ext cx="3035300" cy="2171700"/>
          </a:xfrm>
          <a:prstGeom prst="ellipse">
            <a:avLst/>
          </a:prstGeom>
          <a:solidFill>
            <a:schemeClr val="bg1"/>
          </a:solidFill>
          <a:ln w="12700">
            <a:solidFill>
              <a:srgbClr val="CC0000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 sz="8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Le tracé de la courbe </a:t>
            </a:r>
          </a:p>
          <a:p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expérimentale Y</a:t>
            </a:r>
            <a:r>
              <a:rPr lang="fr-FR" altLang="fr-FR" sz="2000" baseline="-25000">
                <a:latin typeface="Calibri" panose="020F0502020204030204" pitchFamily="34" charset="0"/>
                <a:cs typeface="Calibri" panose="020F0502020204030204" pitchFamily="34" charset="0"/>
              </a:rPr>
              <a:t>R/A</a:t>
            </a:r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 = f(X </a:t>
            </a:r>
            <a:r>
              <a:rPr lang="fr-FR" altLang="fr-FR" sz="2000" baseline="-250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</a:p>
          <a:p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permet de déterminer </a:t>
            </a:r>
          </a:p>
          <a:p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la valeur relative des</a:t>
            </a:r>
          </a:p>
          <a:p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ordre de réaction </a:t>
            </a:r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474C3E2D-380B-3648-9C65-7640A50171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kern="0" dirty="0"/>
              <a:t>22 Identification des ordres de réaction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831" grpId="0" animBg="1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>
            <a:extLst>
              <a:ext uri="{FF2B5EF4-FFF2-40B4-BE49-F238E27FC236}">
                <a16:creationId xmlns:a16="http://schemas.microsoft.com/office/drawing/2014/main" id="{6F0159ED-5D4E-B84A-917B-D665203A591C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107226"/>
            <a:ext cx="8407400" cy="1143000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</a:pPr>
            <a:r>
              <a:rPr lang="fr-FR" altLang="fr-FR" sz="2800" dirty="0">
                <a:solidFill>
                  <a:srgbClr val="7030A0"/>
                </a:solidFill>
              </a:rPr>
              <a:t>(</a:t>
            </a:r>
            <a:r>
              <a:rPr lang="en-US" altLang="fr-FR" sz="2800" i="1" dirty="0">
                <a:solidFill>
                  <a:srgbClr val="7030A0"/>
                </a:solidFill>
              </a:rPr>
              <a:t>first order reactions in series</a:t>
            </a:r>
            <a:r>
              <a:rPr lang="fr-FR" altLang="fr-FR" sz="2800" dirty="0">
                <a:solidFill>
                  <a:srgbClr val="7030A0"/>
                </a:solidFill>
              </a:rPr>
              <a:t>)</a:t>
            </a:r>
            <a:r>
              <a:rPr lang="fr-FR" altLang="fr-FR" sz="3200" dirty="0">
                <a:solidFill>
                  <a:srgbClr val="7030A0"/>
                </a:solidFill>
              </a:rPr>
              <a:t>  </a:t>
            </a:r>
            <a:endParaRPr lang="fr-FR" altLang="fr-FR" dirty="0">
              <a:solidFill>
                <a:srgbClr val="7030A0"/>
              </a:solidFill>
            </a:endParaRPr>
          </a:p>
        </p:txBody>
      </p:sp>
      <p:sp>
        <p:nvSpPr>
          <p:cNvPr id="76804" name="Text Box 4">
            <a:extLst>
              <a:ext uri="{FF2B5EF4-FFF2-40B4-BE49-F238E27FC236}">
                <a16:creationId xmlns:a16="http://schemas.microsoft.com/office/drawing/2014/main" id="{7B03638E-DBC8-4247-9C41-09F3692CE8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788" y="2185518"/>
            <a:ext cx="780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algn="l" defTabSz="762000"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571500" algn="l" defTabSz="762000"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algn="l" defTabSz="762000"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714500" algn="l" defTabSz="762000"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286000" algn="l" defTabSz="762000"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743200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200400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657600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114800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	A 		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  <a:sym typeface="Symbol" charset="0"/>
              </a:rPr>
              <a:t> 	R 	   	S 			 	</a:t>
            </a:r>
          </a:p>
        </p:txBody>
      </p:sp>
      <p:sp>
        <p:nvSpPr>
          <p:cNvPr id="76808" name="Rectangle 8">
            <a:extLst>
              <a:ext uri="{FF2B5EF4-FFF2-40B4-BE49-F238E27FC236}">
                <a16:creationId xmlns:a16="http://schemas.microsoft.com/office/drawing/2014/main" id="{002FCD29-4D1E-F54D-AA54-EB1C75CE81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500" y="2674515"/>
            <a:ext cx="8407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 anchor="ctr"/>
          <a:lstStyle>
            <a:lvl1pPr marL="1333500" indent="-1333500" defTabSz="762000"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solidFill>
                  <a:srgbClr val="40A3D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	231	 Réacteur piston (ou fermé)  </a:t>
            </a:r>
          </a:p>
        </p:txBody>
      </p:sp>
      <p:sp>
        <p:nvSpPr>
          <p:cNvPr id="76810" name="Text Box 10">
            <a:extLst>
              <a:ext uri="{FF2B5EF4-FFF2-40B4-BE49-F238E27FC236}">
                <a16:creationId xmlns:a16="http://schemas.microsoft.com/office/drawing/2014/main" id="{49E4A358-8FA5-0740-AA12-1FD627A768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8175" y="3477794"/>
            <a:ext cx="334739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571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714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286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7432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2004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657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1148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Bilan sur A		C</a:t>
            </a:r>
            <a:r>
              <a:rPr 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= ?  </a:t>
            </a:r>
          </a:p>
        </p:txBody>
      </p:sp>
      <p:sp>
        <p:nvSpPr>
          <p:cNvPr id="76812" name="Text Box 12">
            <a:extLst>
              <a:ext uri="{FF2B5EF4-FFF2-40B4-BE49-F238E27FC236}">
                <a16:creationId xmlns:a16="http://schemas.microsoft.com/office/drawing/2014/main" id="{850CB737-2176-0D45-88CD-33D89E0342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238" y="4100090"/>
            <a:ext cx="334739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571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714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286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7432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2004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657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1148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Bilan sur R 		 C</a:t>
            </a:r>
            <a:r>
              <a:rPr 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= ? </a:t>
            </a:r>
          </a:p>
        </p:txBody>
      </p:sp>
      <p:sp>
        <p:nvSpPr>
          <p:cNvPr id="76819" name="Text Box 19">
            <a:extLst>
              <a:ext uri="{FF2B5EF4-FFF2-40B4-BE49-F238E27FC236}">
                <a16:creationId xmlns:a16="http://schemas.microsoft.com/office/drawing/2014/main" id="{F44D6270-AD07-5746-88CB-A90BA417C8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2938" y="4950990"/>
            <a:ext cx="334739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571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714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286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7432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2004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657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1148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Bilan sur S		 C</a:t>
            </a:r>
            <a:r>
              <a:rPr 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= ? </a:t>
            </a: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27C39F34-F5E4-4A47-AB5B-A5AE3EBA3D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23</a:t>
            </a:r>
            <a:r>
              <a:rPr lang="fr-FR" altLang="fr-FR" sz="3200" kern="0" dirty="0"/>
              <a:t>	 Réactions consécutives du 1</a:t>
            </a:r>
            <a:r>
              <a:rPr lang="fr-FR" altLang="fr-FR" sz="3200" kern="0" baseline="30000" dirty="0"/>
              <a:t>er</a:t>
            </a:r>
            <a:r>
              <a:rPr lang="fr-FR" altLang="fr-FR" sz="3200" kern="0" dirty="0"/>
              <a:t> ordre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CF757D4D-DE12-6049-B38B-DA1A858E4BC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0" y="128588"/>
            <a:ext cx="6903076" cy="1143000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dirty="0"/>
              <a:t>21</a:t>
            </a:r>
            <a:r>
              <a:rPr lang="fr-FR" altLang="fr-FR" sz="3200" dirty="0"/>
              <a:t>	 Définitions préliminaires en réacteur continu    </a:t>
            </a:r>
          </a:p>
        </p:txBody>
      </p:sp>
      <p:sp>
        <p:nvSpPr>
          <p:cNvPr id="18436" name="Text Box 4">
            <a:extLst>
              <a:ext uri="{FF2B5EF4-FFF2-40B4-BE49-F238E27FC236}">
                <a16:creationId xmlns:a16="http://schemas.microsoft.com/office/drawing/2014/main" id="{5CAF3FB8-8D31-5641-8C63-003C96994E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788" y="2640300"/>
            <a:ext cx="3982180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defTabSz="762000"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Soit le système de réactions: </a:t>
            </a:r>
          </a:p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A 	+ 	B 	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 	C </a:t>
            </a:r>
          </a:p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	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B 	+ 	C 	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 	R</a:t>
            </a:r>
          </a:p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	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A 	+ 	C	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 	S</a:t>
            </a:r>
          </a:p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	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A 	+ 	R 	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 	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T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 </a:t>
            </a:r>
          </a:p>
        </p:txBody>
      </p:sp>
      <p:grpSp>
        <p:nvGrpSpPr>
          <p:cNvPr id="18439" name="Group 7">
            <a:extLst>
              <a:ext uri="{FF2B5EF4-FFF2-40B4-BE49-F238E27FC236}">
                <a16:creationId xmlns:a16="http://schemas.microsoft.com/office/drawing/2014/main" id="{5ECCED0B-3E72-B94C-ADF3-253BC56E5C1B}"/>
              </a:ext>
            </a:extLst>
          </p:cNvPr>
          <p:cNvGrpSpPr>
            <a:grpSpLocks/>
          </p:cNvGrpSpPr>
          <p:nvPr/>
        </p:nvGrpSpPr>
        <p:grpSpPr bwMode="auto">
          <a:xfrm>
            <a:off x="4406901" y="1494125"/>
            <a:ext cx="3983038" cy="2273300"/>
            <a:chOff x="2880" y="1768"/>
            <a:chExt cx="2509" cy="1432"/>
          </a:xfrm>
        </p:grpSpPr>
        <p:sp>
          <p:nvSpPr>
            <p:cNvPr id="18437" name="AutoShape 5">
              <a:extLst>
                <a:ext uri="{FF2B5EF4-FFF2-40B4-BE49-F238E27FC236}">
                  <a16:creationId xmlns:a16="http://schemas.microsoft.com/office/drawing/2014/main" id="{7520CD63-F3F3-C54C-9C8B-65C1CCB664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0" y="1768"/>
              <a:ext cx="2456" cy="1432"/>
            </a:xfrm>
            <a:prstGeom prst="wedgeRoundRectCallout">
              <a:avLst>
                <a:gd name="adj1" fmla="val -43731"/>
                <a:gd name="adj2" fmla="val 63759"/>
                <a:gd name="adj3" fmla="val 16667"/>
              </a:avLst>
            </a:prstGeom>
            <a:solidFill>
              <a:schemeClr val="bg1"/>
            </a:solidFill>
            <a:ln w="28575">
              <a:solidFill>
                <a:srgbClr val="0099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762000">
                <a:defRPr/>
              </a:pPr>
              <a:endParaRPr lang="fr-FR"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endParaRPr>
            </a:p>
          </p:txBody>
        </p:sp>
        <p:sp>
          <p:nvSpPr>
            <p:cNvPr id="18438" name="Text Box 6">
              <a:extLst>
                <a:ext uri="{FF2B5EF4-FFF2-40B4-BE49-F238E27FC236}">
                  <a16:creationId xmlns:a16="http://schemas.microsoft.com/office/drawing/2014/main" id="{94C5A3B8-29D0-EB48-B60C-50FA2BD0E6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46" y="1857"/>
              <a:ext cx="2443" cy="1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/>
              <a:r>
                <a:rPr lang="fr-FR" altLang="fr-FR" sz="2000" i="1" dirty="0">
                  <a:latin typeface="Calibri" panose="020F0502020204030204" pitchFamily="34" charset="0"/>
                  <a:cs typeface="Calibri" panose="020F0502020204030204" pitchFamily="34" charset="0"/>
                </a:rPr>
                <a:t>A et B sont des réactifs. </a:t>
              </a:r>
            </a:p>
            <a:p>
              <a:pPr algn="l"/>
              <a:r>
                <a:rPr lang="fr-FR" altLang="fr-FR" sz="2000" i="1" dirty="0">
                  <a:latin typeface="Calibri" panose="020F0502020204030204" pitchFamily="34" charset="0"/>
                  <a:cs typeface="Calibri" panose="020F0502020204030204" pitchFamily="34" charset="0"/>
                </a:rPr>
                <a:t>R est le produit recherché </a:t>
              </a:r>
            </a:p>
            <a:p>
              <a:pPr algn="l"/>
              <a:r>
                <a:rPr lang="fr-FR" altLang="fr-FR" sz="2000" i="1" dirty="0">
                  <a:latin typeface="Calibri" panose="020F0502020204030204" pitchFamily="34" charset="0"/>
                  <a:cs typeface="Calibri" panose="020F0502020204030204" pitchFamily="34" charset="0"/>
                </a:rPr>
                <a:t>C est un intermédiaire </a:t>
              </a:r>
            </a:p>
            <a:p>
              <a:pPr algn="l"/>
              <a:r>
                <a:rPr lang="fr-FR" altLang="fr-FR" sz="2000" i="1" dirty="0">
                  <a:latin typeface="Calibri" panose="020F0502020204030204" pitchFamily="34" charset="0"/>
                  <a:cs typeface="Calibri" panose="020F0502020204030204" pitchFamily="34" charset="0"/>
                </a:rPr>
                <a:t>S et </a:t>
              </a:r>
              <a:r>
                <a:rPr lang="fr-FR" altLang="fr-FR" sz="2000" i="1" dirty="0" err="1">
                  <a:latin typeface="Calibri" panose="020F0502020204030204" pitchFamily="34" charset="0"/>
                  <a:cs typeface="Calibri" panose="020F0502020204030204" pitchFamily="34" charset="0"/>
                </a:rPr>
                <a:t>T</a:t>
              </a:r>
              <a:r>
                <a:rPr lang="fr-FR" altLang="fr-FR" sz="2000" i="1" dirty="0">
                  <a:latin typeface="Calibri" panose="020F0502020204030204" pitchFamily="34" charset="0"/>
                  <a:cs typeface="Calibri" panose="020F0502020204030204" pitchFamily="34" charset="0"/>
                </a:rPr>
                <a:t> sont des produits parasites </a:t>
              </a:r>
            </a:p>
            <a:p>
              <a:pPr algn="l"/>
              <a:r>
                <a:rPr lang="fr-FR" altLang="fr-FR" sz="2000" i="1" dirty="0">
                  <a:latin typeface="Calibri" panose="020F0502020204030204" pitchFamily="34" charset="0"/>
                  <a:cs typeface="Calibri" panose="020F0502020204030204" pitchFamily="34" charset="0"/>
                </a:rPr>
                <a:t>S vient d</a:t>
              </a:r>
              <a:r>
                <a:rPr lang="ja-JP" altLang="fr-FR" sz="2000" i="1">
                  <a:latin typeface="Calibri" panose="020F0502020204030204" pitchFamily="34" charset="0"/>
                  <a:cs typeface="Calibri" panose="020F0502020204030204" pitchFamily="34" charset="0"/>
                </a:rPr>
                <a:t>’</a:t>
              </a:r>
              <a:r>
                <a:rPr lang="fr-FR" altLang="ja-JP" sz="2000" i="1" dirty="0">
                  <a:latin typeface="Calibri" panose="020F0502020204030204" pitchFamily="34" charset="0"/>
                  <a:cs typeface="Calibri" panose="020F0502020204030204" pitchFamily="34" charset="0"/>
                </a:rPr>
                <a:t>une réaction compétitive </a:t>
              </a:r>
            </a:p>
            <a:p>
              <a:pPr algn="l"/>
              <a:r>
                <a:rPr lang="fr-FR" altLang="fr-FR" sz="2000" i="1" dirty="0" err="1">
                  <a:latin typeface="Calibri" panose="020F0502020204030204" pitchFamily="34" charset="0"/>
                  <a:cs typeface="Calibri" panose="020F0502020204030204" pitchFamily="34" charset="0"/>
                </a:rPr>
                <a:t>T</a:t>
              </a:r>
              <a:r>
                <a:rPr lang="fr-FR" altLang="fr-FR" sz="2000" i="1" dirty="0">
                  <a:latin typeface="Calibri" panose="020F0502020204030204" pitchFamily="34" charset="0"/>
                  <a:cs typeface="Calibri" panose="020F0502020204030204" pitchFamily="34" charset="0"/>
                </a:rPr>
                <a:t> vient d</a:t>
              </a:r>
              <a:r>
                <a:rPr lang="ja-JP" altLang="fr-FR" sz="2000" i="1">
                  <a:latin typeface="Calibri" panose="020F0502020204030204" pitchFamily="34" charset="0"/>
                  <a:cs typeface="Calibri" panose="020F0502020204030204" pitchFamily="34" charset="0"/>
                </a:rPr>
                <a:t>’</a:t>
              </a:r>
              <a:r>
                <a:rPr lang="fr-FR" altLang="ja-JP" sz="2000" i="1" dirty="0">
                  <a:latin typeface="Calibri" panose="020F0502020204030204" pitchFamily="34" charset="0"/>
                  <a:cs typeface="Calibri" panose="020F0502020204030204" pitchFamily="34" charset="0"/>
                </a:rPr>
                <a:t>une réaction consécutive </a:t>
              </a:r>
              <a:endParaRPr lang="fr-FR" altLang="fr-FR" sz="2000" i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8440" name="Text Box 8">
            <a:extLst>
              <a:ext uri="{FF2B5EF4-FFF2-40B4-BE49-F238E27FC236}">
                <a16:creationId xmlns:a16="http://schemas.microsoft.com/office/drawing/2014/main" id="{E1EE803D-E676-154E-8132-4977F78B29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6988" y="4786600"/>
            <a:ext cx="4032250" cy="860425"/>
          </a:xfrm>
          <a:prstGeom prst="rect">
            <a:avLst/>
          </a:prstGeom>
          <a:noFill/>
          <a:ln w="38100">
            <a:solidFill>
              <a:srgbClr val="CC0000"/>
            </a:solidFill>
            <a:miter lim="800000"/>
            <a:headEnd type="none" w="sm" len="sm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defTabSz="762000"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l"/>
                <a:tab pos="1054100" algn="l"/>
                <a:tab pos="1524000" algn="l"/>
                <a:tab pos="2578100" algn="l"/>
                <a:tab pos="35306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Réaction principale: </a:t>
            </a:r>
          </a:p>
          <a:p>
            <a:pPr algn="l"/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	A 	+ 	2 B 	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 	R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2">
            <a:extLst>
              <a:ext uri="{FF2B5EF4-FFF2-40B4-BE49-F238E27FC236}">
                <a16:creationId xmlns:a16="http://schemas.microsoft.com/office/drawing/2014/main" id="{27C39F34-F5E4-4A47-AB5B-A5AE3EBA3D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23</a:t>
            </a:r>
            <a:r>
              <a:rPr lang="fr-FR" altLang="fr-FR" sz="3200" kern="0" dirty="0"/>
              <a:t>	 Réactions consécutives du 1</a:t>
            </a:r>
            <a:r>
              <a:rPr lang="fr-FR" altLang="fr-FR" sz="3200" kern="0" baseline="30000" dirty="0"/>
              <a:t>er</a:t>
            </a:r>
            <a:r>
              <a:rPr lang="fr-FR" altLang="fr-FR" sz="3200" kern="0" dirty="0"/>
              <a:t> ordre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70316ED-B910-D24A-B02F-76F636ED6290}"/>
              </a:ext>
            </a:extLst>
          </p:cNvPr>
          <p:cNvSpPr txBox="1"/>
          <p:nvPr/>
        </p:nvSpPr>
        <p:spPr>
          <a:xfrm>
            <a:off x="214313" y="1696390"/>
            <a:ext cx="2950488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u="sng" dirty="0">
                <a:latin typeface="Calibri" panose="020F0502020204030204" pitchFamily="34" charset="0"/>
                <a:cs typeface="Calibri" panose="020F0502020204030204" pitchFamily="34" charset="0"/>
              </a:rPr>
              <a:t>Bilan de matière sur A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265031A9-887E-E445-ABA3-0EA21B82084F}"/>
              </a:ext>
            </a:extLst>
          </p:cNvPr>
          <p:cNvSpPr txBox="1"/>
          <p:nvPr/>
        </p:nvSpPr>
        <p:spPr>
          <a:xfrm>
            <a:off x="184975" y="3723810"/>
            <a:ext cx="2949846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u="sng" dirty="0">
                <a:latin typeface="Calibri" panose="020F0502020204030204" pitchFamily="34" charset="0"/>
                <a:cs typeface="Calibri" panose="020F0502020204030204" pitchFamily="34" charset="0"/>
              </a:rPr>
              <a:t>Bilan de matière sur 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DA00A08-E14A-424C-B990-D2CBBDDA1886}"/>
              </a:ext>
            </a:extLst>
          </p:cNvPr>
          <p:cNvSpPr/>
          <p:nvPr/>
        </p:nvSpPr>
        <p:spPr>
          <a:xfrm>
            <a:off x="-127419" y="1844983"/>
            <a:ext cx="906155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endParaRPr lang="fr-FR" b="1" dirty="0">
              <a:solidFill>
                <a:srgbClr val="C00000"/>
              </a:solidFill>
            </a:endParaRPr>
          </a:p>
          <a:p>
            <a:pPr algn="l"/>
            <a:r>
              <a:rPr lang="fr-FR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2506976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2">
            <a:extLst>
              <a:ext uri="{FF2B5EF4-FFF2-40B4-BE49-F238E27FC236}">
                <a16:creationId xmlns:a16="http://schemas.microsoft.com/office/drawing/2014/main" id="{27C39F34-F5E4-4A47-AB5B-A5AE3EBA3D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23</a:t>
            </a:r>
            <a:r>
              <a:rPr lang="fr-FR" altLang="fr-FR" sz="3200" kern="0" dirty="0"/>
              <a:t>	 Réactions consécutives du 1</a:t>
            </a:r>
            <a:r>
              <a:rPr lang="fr-FR" altLang="fr-FR" sz="3200" kern="0" baseline="30000" dirty="0"/>
              <a:t>er</a:t>
            </a:r>
            <a:r>
              <a:rPr lang="fr-FR" altLang="fr-FR" sz="3200" kern="0" dirty="0"/>
              <a:t> ordre</a:t>
            </a:r>
          </a:p>
        </p:txBody>
      </p:sp>
    </p:spTree>
    <p:extLst>
      <p:ext uri="{BB962C8B-B14F-4D97-AF65-F5344CB8AC3E}">
        <p14:creationId xmlns:p14="http://schemas.microsoft.com/office/powerpoint/2010/main" val="34566138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2">
            <a:extLst>
              <a:ext uri="{FF2B5EF4-FFF2-40B4-BE49-F238E27FC236}">
                <a16:creationId xmlns:a16="http://schemas.microsoft.com/office/drawing/2014/main" id="{27C39F34-F5E4-4A47-AB5B-A5AE3EBA3D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23</a:t>
            </a:r>
            <a:r>
              <a:rPr lang="fr-FR" altLang="fr-FR" sz="3200" kern="0" dirty="0"/>
              <a:t>	 Réactions consécutives du 1</a:t>
            </a:r>
            <a:r>
              <a:rPr lang="fr-FR" altLang="fr-FR" sz="3200" kern="0" baseline="30000" dirty="0"/>
              <a:t>er</a:t>
            </a:r>
            <a:r>
              <a:rPr lang="fr-FR" altLang="fr-FR" sz="3200" kern="0" dirty="0"/>
              <a:t> ordre</a:t>
            </a:r>
          </a:p>
        </p:txBody>
      </p:sp>
    </p:spTree>
    <p:extLst>
      <p:ext uri="{BB962C8B-B14F-4D97-AF65-F5344CB8AC3E}">
        <p14:creationId xmlns:p14="http://schemas.microsoft.com/office/powerpoint/2010/main" val="13792397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2">
            <a:extLst>
              <a:ext uri="{FF2B5EF4-FFF2-40B4-BE49-F238E27FC236}">
                <a16:creationId xmlns:a16="http://schemas.microsoft.com/office/drawing/2014/main" id="{27C39F34-F5E4-4A47-AB5B-A5AE3EBA3D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23</a:t>
            </a:r>
            <a:r>
              <a:rPr lang="fr-FR" altLang="fr-FR" sz="3200" kern="0" dirty="0"/>
              <a:t>	 Réactions consécutives du 1</a:t>
            </a:r>
            <a:r>
              <a:rPr lang="fr-FR" altLang="fr-FR" sz="3200" kern="0" baseline="30000" dirty="0"/>
              <a:t>er</a:t>
            </a:r>
            <a:r>
              <a:rPr lang="fr-FR" altLang="fr-FR" sz="3200" kern="0" dirty="0"/>
              <a:t> ordre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A9FAD7A-3EB0-0E4A-805E-7C51CB68BCF6}"/>
              </a:ext>
            </a:extLst>
          </p:cNvPr>
          <p:cNvSpPr txBox="1"/>
          <p:nvPr/>
        </p:nvSpPr>
        <p:spPr>
          <a:xfrm>
            <a:off x="210237" y="1951220"/>
            <a:ext cx="289803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u="sng" dirty="0">
                <a:latin typeface="Calibri" panose="020F0502020204030204" pitchFamily="34" charset="0"/>
                <a:cs typeface="Calibri" panose="020F0502020204030204" pitchFamily="34" charset="0"/>
              </a:rPr>
              <a:t>Bilan de matière sur 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4A167E7-8412-8B47-B320-1331FCD606D1}"/>
              </a:ext>
            </a:extLst>
          </p:cNvPr>
          <p:cNvSpPr txBox="1"/>
          <p:nvPr/>
        </p:nvSpPr>
        <p:spPr>
          <a:xfrm>
            <a:off x="344991" y="5468828"/>
            <a:ext cx="184730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34190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63" name="Rectangle 15">
            <a:extLst>
              <a:ext uri="{FF2B5EF4-FFF2-40B4-BE49-F238E27FC236}">
                <a16:creationId xmlns:a16="http://schemas.microsoft.com/office/drawing/2014/main" id="{BDFA270F-2124-BB4B-8FC1-ABC08A6CA9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400" y="1317578"/>
            <a:ext cx="8407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 anchor="ctr"/>
          <a:lstStyle>
            <a:lvl1pPr marL="1333500" indent="-1333500" defTabSz="762000"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solidFill>
                  <a:srgbClr val="0099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sz="2000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2311 Rendement relatif différentiel</a:t>
            </a:r>
            <a:r>
              <a:rPr lang="fr-FR" altLang="fr-FR" dirty="0">
                <a:solidFill>
                  <a:srgbClr val="0099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graphicFrame>
        <p:nvGraphicFramePr>
          <p:cNvPr id="22530" name="Object 16">
            <a:extLst>
              <a:ext uri="{FF2B5EF4-FFF2-40B4-BE49-F238E27FC236}">
                <a16:creationId xmlns:a16="http://schemas.microsoft.com/office/drawing/2014/main" id="{B15B0E87-95D1-C54A-AC93-B7C9C8BEE1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2006902"/>
              </p:ext>
            </p:extLst>
          </p:nvPr>
        </p:nvGraphicFramePr>
        <p:xfrm>
          <a:off x="1103313" y="2071975"/>
          <a:ext cx="5360987" cy="876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10" name="Équation" r:id="rId3" imgW="123469400" imgH="20193000" progId="Equation.3">
                  <p:embed/>
                </p:oleObj>
              </mc:Choice>
              <mc:Fallback>
                <p:oleObj name="Équation" r:id="rId3" imgW="123469400" imgH="20193000" progId="Equation.3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03313" y="2071975"/>
                        <a:ext cx="5360987" cy="876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531" name="Object 20">
            <a:extLst>
              <a:ext uri="{FF2B5EF4-FFF2-40B4-BE49-F238E27FC236}">
                <a16:creationId xmlns:a16="http://schemas.microsoft.com/office/drawing/2014/main" id="{7FBE3D58-BEA7-644D-9E9E-6689E96415B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83100" y="3244850"/>
          <a:ext cx="176213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11" name="Équation" r:id="rId5" imgW="4102100" imgH="8483600" progId="Equation.3">
                  <p:embed/>
                </p:oleObj>
              </mc:Choice>
              <mc:Fallback>
                <p:oleObj name="Équation" r:id="rId5" imgW="4102100" imgH="8483600" progId="Equation.3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83100" y="3244850"/>
                        <a:ext cx="176213" cy="368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8865" name="Rectangle 17">
            <a:extLst>
              <a:ext uri="{FF2B5EF4-FFF2-40B4-BE49-F238E27FC236}">
                <a16:creationId xmlns:a16="http://schemas.microsoft.com/office/drawing/2014/main" id="{A8590053-7C0E-A64C-BF3B-0EC7AD1368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400" y="3019378"/>
            <a:ext cx="8407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 anchor="ctr"/>
          <a:lstStyle/>
          <a:p>
            <a:pPr marL="1333500" indent="-1333500" algn="l" defTabSz="762000">
              <a:tabLst>
                <a:tab pos="762000" algn="l"/>
              </a:tabLst>
              <a:defRPr/>
            </a:pPr>
            <a:r>
              <a:rPr lang="fr-FR" dirty="0">
                <a:solidFill>
                  <a:srgbClr val="0099FF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 </a:t>
            </a:r>
            <a:r>
              <a:rPr lang="fr-FR" sz="2000" dirty="0">
                <a:solidFill>
                  <a:schemeClr val="bg2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2312 Taux de produit utile maximal</a:t>
            </a:r>
            <a:r>
              <a:rPr lang="fr-FR" dirty="0">
                <a:solidFill>
                  <a:srgbClr val="0099FF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 </a:t>
            </a:r>
          </a:p>
        </p:txBody>
      </p:sp>
      <p:grpSp>
        <p:nvGrpSpPr>
          <p:cNvPr id="78872" name="Group 24">
            <a:extLst>
              <a:ext uri="{FF2B5EF4-FFF2-40B4-BE49-F238E27FC236}">
                <a16:creationId xmlns:a16="http://schemas.microsoft.com/office/drawing/2014/main" id="{9D1A8C5D-2D71-F640-A47F-C20CC1574F78}"/>
              </a:ext>
            </a:extLst>
          </p:cNvPr>
          <p:cNvGrpSpPr>
            <a:grpSpLocks/>
          </p:cNvGrpSpPr>
          <p:nvPr/>
        </p:nvGrpSpPr>
        <p:grpSpPr bwMode="auto">
          <a:xfrm>
            <a:off x="885825" y="3762328"/>
            <a:ext cx="5521325" cy="1257300"/>
            <a:chOff x="558" y="2516"/>
            <a:chExt cx="3478" cy="792"/>
          </a:xfrm>
        </p:grpSpPr>
        <p:sp>
          <p:nvSpPr>
            <p:cNvPr id="78866" name="Text Box 18">
              <a:extLst>
                <a:ext uri="{FF2B5EF4-FFF2-40B4-BE49-F238E27FC236}">
                  <a16:creationId xmlns:a16="http://schemas.microsoft.com/office/drawing/2014/main" id="{3BF89983-7F1E-1940-AFFA-B496FE4DBC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26" y="2642"/>
              <a:ext cx="11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endParaRPr lang="fr-FR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8867" name="Rectangle 19">
              <a:extLst>
                <a:ext uri="{FF2B5EF4-FFF2-40B4-BE49-F238E27FC236}">
                  <a16:creationId xmlns:a16="http://schemas.microsoft.com/office/drawing/2014/main" id="{0954A8BD-786F-3D40-A1F6-D93F82E534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" y="2516"/>
              <a:ext cx="1648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762000">
                <a:defRPr/>
              </a:pPr>
              <a:r>
                <a:rPr lang="fr-FR" dirty="0">
                  <a:latin typeface="Calibri" panose="020F0502020204030204" pitchFamily="34" charset="0"/>
                  <a:ea typeface="ＭＳ Ｐゴシック" charset="0"/>
                  <a:cs typeface="Calibri" panose="020F0502020204030204" pitchFamily="34" charset="0"/>
                </a:rPr>
                <a:t>Y</a:t>
              </a:r>
              <a:r>
                <a:rPr lang="fr-FR" baseline="-25000" dirty="0">
                  <a:latin typeface="Calibri" panose="020F0502020204030204" pitchFamily="34" charset="0"/>
                  <a:ea typeface="ＭＳ Ｐゴシック" charset="0"/>
                  <a:cs typeface="Calibri" panose="020F0502020204030204" pitchFamily="34" charset="0"/>
                </a:rPr>
                <a:t>R/A</a:t>
              </a:r>
              <a:r>
                <a:rPr lang="fr-FR" dirty="0">
                  <a:latin typeface="Calibri" panose="020F0502020204030204" pitchFamily="34" charset="0"/>
                  <a:ea typeface="ＭＳ Ｐゴシック" charset="0"/>
                  <a:cs typeface="Calibri" panose="020F0502020204030204" pitchFamily="34" charset="0"/>
                </a:rPr>
                <a:t> est maximal si: </a:t>
              </a:r>
              <a:endParaRPr lang="fr-FR" baseline="-25000" dirty="0"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endParaRPr>
            </a:p>
          </p:txBody>
        </p:sp>
        <p:graphicFrame>
          <p:nvGraphicFramePr>
            <p:cNvPr id="22536" name="Object 21">
              <a:extLst>
                <a:ext uri="{FF2B5EF4-FFF2-40B4-BE49-F238E27FC236}">
                  <a16:creationId xmlns:a16="http://schemas.microsoft.com/office/drawing/2014/main" id="{5BD919BF-A372-8848-BC81-6816BBEAB60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196" y="2804"/>
            <a:ext cx="2840" cy="5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612" name="Équation" r:id="rId7" imgW="103860600" imgH="18427700" progId="Equation.3">
                    <p:embed/>
                  </p:oleObj>
                </mc:Choice>
                <mc:Fallback>
                  <p:oleObj name="Équation" r:id="rId7" imgW="103860600" imgH="18427700" progId="Equation.3">
                    <p:embed/>
                    <p:pic>
                      <p:nvPicPr>
                        <p:cNvPr id="0" name="Object 2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96" y="2804"/>
                          <a:ext cx="2840" cy="50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1" name="Rectangle 2">
            <a:extLst>
              <a:ext uri="{FF2B5EF4-FFF2-40B4-BE49-F238E27FC236}">
                <a16:creationId xmlns:a16="http://schemas.microsoft.com/office/drawing/2014/main" id="{1536177D-F268-C14F-B17D-B6C13A8297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23</a:t>
            </a:r>
            <a:r>
              <a:rPr lang="fr-FR" altLang="fr-FR" sz="3200" kern="0" dirty="0"/>
              <a:t>	 Réactions consécutives du 1</a:t>
            </a:r>
            <a:r>
              <a:rPr lang="fr-FR" altLang="fr-FR" sz="3200" kern="0" baseline="30000" dirty="0"/>
              <a:t>er</a:t>
            </a:r>
            <a:r>
              <a:rPr lang="fr-FR" altLang="fr-FR" sz="3200" kern="0" dirty="0"/>
              <a:t> ordre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63910AB-AF7C-8D4B-A68D-C3191BD4EDF6}"/>
              </a:ext>
            </a:extLst>
          </p:cNvPr>
          <p:cNvSpPr txBox="1"/>
          <p:nvPr/>
        </p:nvSpPr>
        <p:spPr>
          <a:xfrm>
            <a:off x="1133427" y="5281448"/>
            <a:ext cx="8547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latin typeface="Symbol" pitchFamily="2" charset="2"/>
              </a:rPr>
              <a:t>t</a:t>
            </a:r>
            <a:r>
              <a:rPr lang="fr-FR" dirty="0">
                <a:latin typeface="Symbol" pitchFamily="2" charset="2"/>
              </a:rPr>
              <a:t> = ? 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63EEC8D-DCE4-4547-A568-1BAFF8D619BA}"/>
              </a:ext>
            </a:extLst>
          </p:cNvPr>
          <p:cNvSpPr txBox="1"/>
          <p:nvPr/>
        </p:nvSpPr>
        <p:spPr>
          <a:xfrm>
            <a:off x="3833317" y="5281448"/>
            <a:ext cx="16519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(Y</a:t>
            </a:r>
            <a:r>
              <a:rPr 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R/A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r>
              <a:rPr 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max 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= ?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2">
            <a:extLst>
              <a:ext uri="{FF2B5EF4-FFF2-40B4-BE49-F238E27FC236}">
                <a16:creationId xmlns:a16="http://schemas.microsoft.com/office/drawing/2014/main" id="{27C39F34-F5E4-4A47-AB5B-A5AE3EBA3D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23</a:t>
            </a:r>
            <a:r>
              <a:rPr lang="fr-FR" altLang="fr-FR" sz="3200" kern="0" dirty="0"/>
              <a:t>	 Réactions consécutives du 1</a:t>
            </a:r>
            <a:r>
              <a:rPr lang="fr-FR" altLang="fr-FR" sz="3200" kern="0" baseline="30000" dirty="0"/>
              <a:t>er</a:t>
            </a:r>
            <a:r>
              <a:rPr lang="fr-FR" altLang="fr-FR" sz="3200" kern="0" dirty="0"/>
              <a:t> ordre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E6065661-3AFE-A147-BF47-86D5608C9F4C}"/>
                  </a:ext>
                </a:extLst>
              </p:cNvPr>
              <p:cNvSpPr/>
              <p:nvPr/>
            </p:nvSpPr>
            <p:spPr>
              <a:xfrm>
                <a:off x="431442" y="1681365"/>
                <a:ext cx="7798158" cy="10073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fr-FR" dirty="0">
                    <a:latin typeface="Calibri" panose="020F0502020204030204" pitchFamily="34" charset="0"/>
                    <a:cs typeface="Calibri" panose="020F0502020204030204" pitchFamily="34" charset="0"/>
                  </a:rPr>
                  <a:t>C</a:t>
                </a:r>
                <a:r>
                  <a:rPr lang="fr-FR" baseline="-25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R</a:t>
                </a:r>
                <a:r>
                  <a:rPr lang="fr-FR" dirty="0">
                    <a:latin typeface="Calibri" panose="020F0502020204030204" pitchFamily="34" charset="0"/>
                    <a:cs typeface="Calibri" panose="020F0502020204030204" pitchFamily="34" charset="0"/>
                  </a:rPr>
                  <a:t> sera maximum lorsque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fr-F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fr-FR" b="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fr-FR" b="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R</m:t>
                            </m:r>
                          </m:sub>
                        </m:sSub>
                      </m:num>
                      <m:den>
                        <m:r>
                          <a:rPr lang="fr-FR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m:rPr>
                            <m:nor/>
                          </m:rPr>
                          <a:rPr lang="fr-FR" dirty="0" smtClean="0">
                            <a:latin typeface="Symbol" pitchFamily="2" charset="2"/>
                            <a:cs typeface="Calibri" panose="020F0502020204030204" pitchFamily="34" charset="0"/>
                          </a:rPr>
                          <m:t>t</m:t>
                        </m:r>
                      </m:den>
                    </m:f>
                    <m:r>
                      <a:rPr lang="fr-FR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fr-FR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fr-FR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E6065661-3AFE-A147-BF47-86D5608C9F4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442" y="1681365"/>
                <a:ext cx="7798158" cy="100739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932729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2">
            <a:extLst>
              <a:ext uri="{FF2B5EF4-FFF2-40B4-BE49-F238E27FC236}">
                <a16:creationId xmlns:a16="http://schemas.microsoft.com/office/drawing/2014/main" id="{27C39F34-F5E4-4A47-AB5B-A5AE3EBA3D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23</a:t>
            </a:r>
            <a:r>
              <a:rPr lang="fr-FR" altLang="fr-FR" sz="3200" kern="0" dirty="0"/>
              <a:t>	 Réactions consécutives du 1</a:t>
            </a:r>
            <a:r>
              <a:rPr lang="fr-FR" altLang="fr-FR" sz="3200" kern="0" baseline="30000" dirty="0"/>
              <a:t>er</a:t>
            </a:r>
            <a:r>
              <a:rPr lang="fr-FR" altLang="fr-FR" sz="3200" kern="0" dirty="0"/>
              <a:t> ordre</a:t>
            </a:r>
          </a:p>
        </p:txBody>
      </p:sp>
    </p:spTree>
    <p:extLst>
      <p:ext uri="{BB962C8B-B14F-4D97-AF65-F5344CB8AC3E}">
        <p14:creationId xmlns:p14="http://schemas.microsoft.com/office/powerpoint/2010/main" val="33916663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553" name="Object 3">
            <a:extLst>
              <a:ext uri="{FF2B5EF4-FFF2-40B4-BE49-F238E27FC236}">
                <a16:creationId xmlns:a16="http://schemas.microsoft.com/office/drawing/2014/main" id="{3B54B77A-231C-5E43-847E-3D43AE25BB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0100122"/>
              </p:ext>
            </p:extLst>
          </p:nvPr>
        </p:nvGraphicFramePr>
        <p:xfrm>
          <a:off x="658813" y="1071563"/>
          <a:ext cx="7631112" cy="4738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73" name="Feuille de calcul" r:id="rId3" imgW="10883900" imgH="6756400" progId="Excel.Sheet.8">
                  <p:embed/>
                </p:oleObj>
              </mc:Choice>
              <mc:Fallback>
                <p:oleObj name="Feuille de calcul" r:id="rId3" imgW="10883900" imgH="6756400" progId="Excel.Shee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8813" y="1071563"/>
                        <a:ext cx="7631112" cy="47386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 type="none" w="sm" len="sm"/>
                            <a:tailEnd type="none" w="sm" len="sm"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FDD6EDE7-11FE-3C47-AA67-C9D329C360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23</a:t>
            </a:r>
            <a:r>
              <a:rPr lang="fr-FR" altLang="fr-FR" sz="3200" kern="0" dirty="0"/>
              <a:t>	 Réactions consécutives du 1</a:t>
            </a:r>
            <a:r>
              <a:rPr lang="fr-FR" altLang="fr-FR" sz="3200" kern="0" baseline="30000" dirty="0"/>
              <a:t>er</a:t>
            </a:r>
            <a:r>
              <a:rPr lang="fr-FR" altLang="fr-FR" sz="3200" kern="0" dirty="0"/>
              <a:t> ordre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ZoneTexte 4">
                <a:extLst>
                  <a:ext uri="{FF2B5EF4-FFF2-40B4-BE49-F238E27FC236}">
                    <a16:creationId xmlns:a16="http://schemas.microsoft.com/office/drawing/2014/main" id="{59041568-62D3-E447-AE56-6A91B0207521}"/>
                  </a:ext>
                </a:extLst>
              </p:cNvPr>
              <p:cNvSpPr txBox="1"/>
              <p:nvPr/>
            </p:nvSpPr>
            <p:spPr>
              <a:xfrm>
                <a:off x="8002859" y="1799772"/>
                <a:ext cx="574132" cy="8540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fr-F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fr-FR" i="0">
                                  <a:latin typeface="Cambria Math" panose="02040503050406030204" pitchFamily="18" charset="0"/>
                                </a:rPr>
                                <m:t>k</m:t>
                              </m:r>
                            </m:e>
                            <m:sub>
                              <m: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fr-FR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  <m:t>k</m:t>
                              </m:r>
                            </m:e>
                            <m:sub>
                              <m: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5" name="ZoneTexte 4">
                <a:extLst>
                  <a:ext uri="{FF2B5EF4-FFF2-40B4-BE49-F238E27FC236}">
                    <a16:creationId xmlns:a16="http://schemas.microsoft.com/office/drawing/2014/main" id="{59041568-62D3-E447-AE56-6A91B02075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2859" y="1799772"/>
                <a:ext cx="574132" cy="854016"/>
              </a:xfrm>
              <a:prstGeom prst="rect">
                <a:avLst/>
              </a:prstGeom>
              <a:blipFill>
                <a:blip r:embed="rId5"/>
                <a:stretch>
                  <a:fillRect l="-2174" b="-147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8" name="Rectangle 4">
            <a:extLst>
              <a:ext uri="{FF2B5EF4-FFF2-40B4-BE49-F238E27FC236}">
                <a16:creationId xmlns:a16="http://schemas.microsoft.com/office/drawing/2014/main" id="{B5889943-C7BE-2444-A61C-C5AAFD2A84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500" y="1405047"/>
            <a:ext cx="8407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 anchor="ctr"/>
          <a:lstStyle>
            <a:lvl1pPr marL="1333500" indent="-1333500" defTabSz="762000"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solidFill>
                  <a:srgbClr val="40A3D1"/>
                </a:solidFill>
              </a:rPr>
              <a:t>		232	 Réacteur parfaitement agité continu   </a:t>
            </a:r>
          </a:p>
        </p:txBody>
      </p:sp>
      <p:sp>
        <p:nvSpPr>
          <p:cNvPr id="77830" name="Text Box 6">
            <a:extLst>
              <a:ext uri="{FF2B5EF4-FFF2-40B4-BE49-F238E27FC236}">
                <a16:creationId xmlns:a16="http://schemas.microsoft.com/office/drawing/2014/main" id="{63F0DA5F-8AB7-244F-8F6C-EB67E64697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8175" y="2563922"/>
            <a:ext cx="1576388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571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714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286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7432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2004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657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1148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>
              <a:defRPr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Bilan sur A </a:t>
            </a:r>
          </a:p>
        </p:txBody>
      </p:sp>
      <p:sp>
        <p:nvSpPr>
          <p:cNvPr id="77833" name="Text Box 9">
            <a:extLst>
              <a:ext uri="{FF2B5EF4-FFF2-40B4-BE49-F238E27FC236}">
                <a16:creationId xmlns:a16="http://schemas.microsoft.com/office/drawing/2014/main" id="{7DB84278-74A5-2847-AAE9-0C87767E75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238" y="3681522"/>
            <a:ext cx="1565275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571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714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286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7432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2004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657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1148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>
              <a:defRPr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Bilan sur R </a:t>
            </a:r>
          </a:p>
        </p:txBody>
      </p:sp>
      <p:sp>
        <p:nvSpPr>
          <p:cNvPr id="77835" name="Text Box 11">
            <a:extLst>
              <a:ext uri="{FF2B5EF4-FFF2-40B4-BE49-F238E27FC236}">
                <a16:creationId xmlns:a16="http://schemas.microsoft.com/office/drawing/2014/main" id="{DC9AC435-25BF-7F42-A1D6-DC0829B4F4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2938" y="4862622"/>
            <a:ext cx="1539875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571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714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286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7432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2004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657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1148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>
              <a:defRPr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Bilan sur S 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1164F36-418C-FD4C-AD1C-70A7B3412F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23</a:t>
            </a:r>
            <a:r>
              <a:rPr lang="fr-FR" altLang="fr-FR" sz="3200" kern="0" dirty="0"/>
              <a:t>	 Réactions consécutives du 1</a:t>
            </a:r>
            <a:r>
              <a:rPr lang="fr-FR" altLang="fr-FR" sz="3200" kern="0" baseline="30000" dirty="0"/>
              <a:t>er</a:t>
            </a:r>
            <a:r>
              <a:rPr lang="fr-FR" altLang="fr-FR" sz="3200" kern="0" dirty="0"/>
              <a:t> ordre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ZoneTexte 1">
                <a:extLst>
                  <a:ext uri="{FF2B5EF4-FFF2-40B4-BE49-F238E27FC236}">
                    <a16:creationId xmlns:a16="http://schemas.microsoft.com/office/drawing/2014/main" id="{38CA9047-3161-7C47-8CDD-7CF152D51185}"/>
                  </a:ext>
                </a:extLst>
              </p:cNvPr>
              <p:cNvSpPr txBox="1"/>
              <p:nvPr/>
            </p:nvSpPr>
            <p:spPr>
              <a:xfrm>
                <a:off x="2609149" y="2504732"/>
                <a:ext cx="1318438" cy="8486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fr-FR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fr-FR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  <m:t>Ao</m:t>
                              </m:r>
                            </m:sub>
                          </m:sSub>
                        </m:den>
                      </m:f>
                      <m:r>
                        <a:rPr lang="fr-FR" b="0" i="0" smtClean="0">
                          <a:latin typeface="Cambria Math" panose="02040503050406030204" pitchFamily="18" charset="0"/>
                        </a:rPr>
                        <m:t>= ? </m:t>
                      </m:r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2" name="ZoneTexte 1">
                <a:extLst>
                  <a:ext uri="{FF2B5EF4-FFF2-40B4-BE49-F238E27FC236}">
                    <a16:creationId xmlns:a16="http://schemas.microsoft.com/office/drawing/2014/main" id="{38CA9047-3161-7C47-8CDD-7CF152D511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09149" y="2504732"/>
                <a:ext cx="1318438" cy="848630"/>
              </a:xfrm>
              <a:prstGeom prst="rect">
                <a:avLst/>
              </a:prstGeom>
              <a:blipFill>
                <a:blip r:embed="rId2"/>
                <a:stretch>
                  <a:fillRect b="-147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ZoneTexte 13">
                <a:extLst>
                  <a:ext uri="{FF2B5EF4-FFF2-40B4-BE49-F238E27FC236}">
                    <a16:creationId xmlns:a16="http://schemas.microsoft.com/office/drawing/2014/main" id="{49BA3013-D2DE-7F48-82ED-ED5D99FE7D10}"/>
                  </a:ext>
                </a:extLst>
              </p:cNvPr>
              <p:cNvSpPr txBox="1"/>
              <p:nvPr/>
            </p:nvSpPr>
            <p:spPr>
              <a:xfrm>
                <a:off x="2609149" y="3488188"/>
                <a:ext cx="2374048" cy="8486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fr-FR" b="0" i="0" smtClean="0">
                              <a:latin typeface="Cambria Math" panose="02040503050406030204" pitchFamily="18" charset="0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fr-FR" b="0" i="0" smtClean="0">
                              <a:latin typeface="Cambria Math" panose="02040503050406030204" pitchFamily="18" charset="0"/>
                            </a:rPr>
                            <m:t>R</m:t>
                          </m:r>
                          <m:r>
                            <a:rPr lang="fr-FR" b="0" i="0" smtClean="0"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m:rPr>
                              <m:sty m:val="p"/>
                            </m:rPr>
                            <a:rPr lang="fr-FR" b="0" i="0" smtClean="0">
                              <a:latin typeface="Cambria Math" panose="02040503050406030204" pitchFamily="18" charset="0"/>
                            </a:rPr>
                            <m:t>A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FR" b="0" i="0" smtClean="0"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fr-FR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  <m:t>R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fr-FR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  <m:t>Ao</m:t>
                              </m:r>
                            </m:sub>
                          </m:sSub>
                        </m:den>
                      </m:f>
                      <m:r>
                        <a:rPr lang="fr-FR" b="0" i="0" smtClean="0">
                          <a:latin typeface="Cambria Math" panose="02040503050406030204" pitchFamily="18" charset="0"/>
                        </a:rPr>
                        <m:t>= ? </m:t>
                      </m:r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14" name="ZoneTexte 13">
                <a:extLst>
                  <a:ext uri="{FF2B5EF4-FFF2-40B4-BE49-F238E27FC236}">
                    <a16:creationId xmlns:a16="http://schemas.microsoft.com/office/drawing/2014/main" id="{49BA3013-D2DE-7F48-82ED-ED5D99FE7D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09149" y="3488188"/>
                <a:ext cx="2374048" cy="848630"/>
              </a:xfrm>
              <a:prstGeom prst="rect">
                <a:avLst/>
              </a:prstGeom>
              <a:blipFill>
                <a:blip r:embed="rId3"/>
                <a:stretch>
                  <a:fillRect b="-2985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95B0135D-E44A-AA46-B4D8-A06F3B05FB55}"/>
                  </a:ext>
                </a:extLst>
              </p:cNvPr>
              <p:cNvSpPr txBox="1"/>
              <p:nvPr/>
            </p:nvSpPr>
            <p:spPr>
              <a:xfrm>
                <a:off x="2609149" y="4669288"/>
                <a:ext cx="1318438" cy="8486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fr-FR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  <m:t>S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fr-FR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  <m:t>Ao</m:t>
                              </m:r>
                            </m:sub>
                          </m:sSub>
                        </m:den>
                      </m:f>
                      <m:r>
                        <a:rPr lang="fr-FR" b="0" i="0" smtClean="0">
                          <a:latin typeface="Cambria Math" panose="02040503050406030204" pitchFamily="18" charset="0"/>
                        </a:rPr>
                        <m:t>= ? </m:t>
                      </m:r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95B0135D-E44A-AA46-B4D8-A06F3B05FB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09149" y="4669288"/>
                <a:ext cx="1318438" cy="848630"/>
              </a:xfrm>
              <a:prstGeom prst="rect">
                <a:avLst/>
              </a:prstGeom>
              <a:blipFill>
                <a:blip r:embed="rId4"/>
                <a:stretch>
                  <a:fillRect b="-2985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">
            <a:extLst>
              <a:ext uri="{FF2B5EF4-FFF2-40B4-BE49-F238E27FC236}">
                <a16:creationId xmlns:a16="http://schemas.microsoft.com/office/drawing/2014/main" id="{01164F36-418C-FD4C-AD1C-70A7B3412F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23</a:t>
            </a:r>
            <a:r>
              <a:rPr lang="fr-FR" altLang="fr-FR" sz="3200" kern="0" dirty="0"/>
              <a:t>	 Réactions consécutives du 1</a:t>
            </a:r>
            <a:r>
              <a:rPr lang="fr-FR" altLang="fr-FR" sz="3200" kern="0" baseline="30000" dirty="0"/>
              <a:t>er</a:t>
            </a:r>
            <a:r>
              <a:rPr lang="fr-FR" altLang="fr-FR" sz="3200" kern="0" dirty="0"/>
              <a:t> ordre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E17057-0413-7848-B6BC-9C1C3904D234}"/>
              </a:ext>
            </a:extLst>
          </p:cNvPr>
          <p:cNvSpPr/>
          <p:nvPr/>
        </p:nvSpPr>
        <p:spPr>
          <a:xfrm>
            <a:off x="615205" y="1599557"/>
            <a:ext cx="803939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fr-FR" u="sng" dirty="0">
                <a:latin typeface="Calibri" panose="020F0502020204030204" pitchFamily="34" charset="0"/>
                <a:cs typeface="Calibri" panose="020F0502020204030204" pitchFamily="34" charset="0"/>
              </a:rPr>
              <a:t>Bilan sur A en RPAC </a:t>
            </a:r>
          </a:p>
          <a:p>
            <a:pPr algn="l"/>
            <a:r>
              <a:rPr lang="fr-FR" i="1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B15DAAD-5C88-DE4F-B16E-9227C142B3E4}"/>
              </a:ext>
            </a:extLst>
          </p:cNvPr>
          <p:cNvSpPr/>
          <p:nvPr/>
        </p:nvSpPr>
        <p:spPr>
          <a:xfrm>
            <a:off x="619688" y="3879533"/>
            <a:ext cx="70432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fr-FR" u="sng" dirty="0">
                <a:latin typeface="Calibri" panose="020F0502020204030204" pitchFamily="34" charset="0"/>
                <a:cs typeface="Calibri" panose="020F0502020204030204" pitchFamily="34" charset="0"/>
              </a:rPr>
              <a:t>Bilan sur R en RPAC </a:t>
            </a:r>
          </a:p>
        </p:txBody>
      </p:sp>
    </p:spTree>
    <p:extLst>
      <p:ext uri="{BB962C8B-B14F-4D97-AF65-F5344CB8AC3E}">
        <p14:creationId xmlns:p14="http://schemas.microsoft.com/office/powerpoint/2010/main" val="1293994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5918BB1F-D32C-5148-992D-F1E0C213B64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061251"/>
            <a:ext cx="7772400" cy="1143000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  <a:defRPr/>
            </a:pPr>
            <a:br>
              <a:rPr lang="fr-FR" sz="3200" dirty="0">
                <a:solidFill>
                  <a:srgbClr val="40A3D1"/>
                </a:solidFill>
                <a:cs typeface="+mj-cs"/>
              </a:rPr>
            </a:br>
            <a:r>
              <a:rPr lang="fr-FR" sz="2400" dirty="0">
                <a:solidFill>
                  <a:srgbClr val="40A3D1"/>
                </a:solidFill>
                <a:cs typeface="+mj-cs"/>
              </a:rPr>
              <a:t>211	Taux de conversion   </a:t>
            </a:r>
            <a:r>
              <a:rPr lang="fr-FR" sz="3200" dirty="0">
                <a:solidFill>
                  <a:srgbClr val="40A3D1"/>
                </a:solidFill>
                <a:cs typeface="+mj-cs"/>
              </a:rPr>
              <a:t>     </a:t>
            </a:r>
          </a:p>
        </p:txBody>
      </p:sp>
      <p:sp>
        <p:nvSpPr>
          <p:cNvPr id="19475" name="Rectangle 19">
            <a:extLst>
              <a:ext uri="{FF2B5EF4-FFF2-40B4-BE49-F238E27FC236}">
                <a16:creationId xmlns:a16="http://schemas.microsoft.com/office/drawing/2014/main" id="{3189C8DA-DF93-2348-8C12-788CCE0225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506888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graphicFrame>
        <p:nvGraphicFramePr>
          <p:cNvPr id="5123" name="Object 52">
            <a:extLst>
              <a:ext uri="{FF2B5EF4-FFF2-40B4-BE49-F238E27FC236}">
                <a16:creationId xmlns:a16="http://schemas.microsoft.com/office/drawing/2014/main" id="{77DB13D0-793E-A34C-AE3A-10D8B68556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356606"/>
              </p:ext>
            </p:extLst>
          </p:nvPr>
        </p:nvGraphicFramePr>
        <p:xfrm>
          <a:off x="1422400" y="2274101"/>
          <a:ext cx="355600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88" name="Équation" r:id="rId3" imgW="81915000" imgH="18427700" progId="Equation.3">
                  <p:embed/>
                </p:oleObj>
              </mc:Choice>
              <mc:Fallback>
                <p:oleObj name="Équation" r:id="rId3" imgW="81915000" imgH="18427700" progId="Equation.3">
                  <p:embed/>
                  <p:pic>
                    <p:nvPicPr>
                      <p:cNvPr id="0" name="Object 5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22400" y="2274101"/>
                        <a:ext cx="3556000" cy="800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9515" name="Group 59">
            <a:extLst>
              <a:ext uri="{FF2B5EF4-FFF2-40B4-BE49-F238E27FC236}">
                <a16:creationId xmlns:a16="http://schemas.microsoft.com/office/drawing/2014/main" id="{A8F560E5-7FB0-8648-BE5E-79DA19226D2F}"/>
              </a:ext>
            </a:extLst>
          </p:cNvPr>
          <p:cNvGrpSpPr>
            <a:grpSpLocks/>
          </p:cNvGrpSpPr>
          <p:nvPr/>
        </p:nvGrpSpPr>
        <p:grpSpPr bwMode="auto">
          <a:xfrm>
            <a:off x="431800" y="2940851"/>
            <a:ext cx="8293100" cy="2806700"/>
            <a:chOff x="272" y="2104"/>
            <a:chExt cx="5224" cy="1768"/>
          </a:xfrm>
        </p:grpSpPr>
        <p:sp>
          <p:nvSpPr>
            <p:cNvPr id="19509" name="Rectangle 53">
              <a:extLst>
                <a:ext uri="{FF2B5EF4-FFF2-40B4-BE49-F238E27FC236}">
                  <a16:creationId xmlns:a16="http://schemas.microsoft.com/office/drawing/2014/main" id="{FB763FA2-3512-2845-A476-371F708D9F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2" y="2104"/>
              <a:ext cx="5224" cy="7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 anchor="ctr"/>
            <a:lstStyle>
              <a:lvl1pPr marL="1333500" indent="-13335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/>
              <a:r>
                <a:rPr lang="fr-FR" altLang="fr-FR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212	Taux de produit utile (rendement opératoire global)   </a:t>
              </a:r>
              <a:r>
                <a:rPr lang="fr-FR" altLang="fr-FR" sz="3200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 </a:t>
              </a:r>
            </a:p>
          </p:txBody>
        </p:sp>
        <p:graphicFrame>
          <p:nvGraphicFramePr>
            <p:cNvPr id="5129" name="Object 55">
              <a:extLst>
                <a:ext uri="{FF2B5EF4-FFF2-40B4-BE49-F238E27FC236}">
                  <a16:creationId xmlns:a16="http://schemas.microsoft.com/office/drawing/2014/main" id="{15F636FD-AC69-3E40-BBA8-C71F4893D5F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12" y="2636"/>
            <a:ext cx="2456" cy="5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89" name="Équation" r:id="rId5" imgW="89814400" imgH="18427700" progId="Equation.3">
                    <p:embed/>
                  </p:oleObj>
                </mc:Choice>
                <mc:Fallback>
                  <p:oleObj name="Équation" r:id="rId5" imgW="89814400" imgH="18427700" progId="Equation.3">
                    <p:embed/>
                    <p:pic>
                      <p:nvPicPr>
                        <p:cNvPr id="0" name="Object 5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12" y="2636"/>
                          <a:ext cx="2456" cy="50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130" name="Object 56">
              <a:extLst>
                <a:ext uri="{FF2B5EF4-FFF2-40B4-BE49-F238E27FC236}">
                  <a16:creationId xmlns:a16="http://schemas.microsoft.com/office/drawing/2014/main" id="{B33A8326-C8C2-5C43-B020-A4A1C4BE28A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284" y="3184"/>
            <a:ext cx="2600" cy="6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90" name="Équation" r:id="rId7" imgW="95084900" imgH="25158700" progId="Equation.3">
                    <p:embed/>
                  </p:oleObj>
                </mc:Choice>
                <mc:Fallback>
                  <p:oleObj name="Équation" r:id="rId7" imgW="95084900" imgH="25158700" progId="Equation.3">
                    <p:embed/>
                    <p:pic>
                      <p:nvPicPr>
                        <p:cNvPr id="0" name="Object 5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284" y="3184"/>
                          <a:ext cx="2600" cy="68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9516" name="Group 60">
            <a:extLst>
              <a:ext uri="{FF2B5EF4-FFF2-40B4-BE49-F238E27FC236}">
                <a16:creationId xmlns:a16="http://schemas.microsoft.com/office/drawing/2014/main" id="{68A99887-3B19-F641-AB76-D457AD177A9D}"/>
              </a:ext>
            </a:extLst>
          </p:cNvPr>
          <p:cNvGrpSpPr>
            <a:grpSpLocks/>
          </p:cNvGrpSpPr>
          <p:nvPr/>
        </p:nvGrpSpPr>
        <p:grpSpPr bwMode="auto">
          <a:xfrm>
            <a:off x="3349625" y="1366051"/>
            <a:ext cx="5454650" cy="1625600"/>
            <a:chOff x="2110" y="1112"/>
            <a:chExt cx="3436" cy="1024"/>
          </a:xfrm>
        </p:grpSpPr>
        <p:sp>
          <p:nvSpPr>
            <p:cNvPr id="19513" name="AutoShape 57">
              <a:extLst>
                <a:ext uri="{FF2B5EF4-FFF2-40B4-BE49-F238E27FC236}">
                  <a16:creationId xmlns:a16="http://schemas.microsoft.com/office/drawing/2014/main" id="{E72C0C9F-2206-EC47-A1BD-A6DFCEDC21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" y="1112"/>
              <a:ext cx="3352" cy="1024"/>
            </a:xfrm>
            <a:prstGeom prst="wedgeRoundRectCallout">
              <a:avLst>
                <a:gd name="adj1" fmla="val -44662"/>
                <a:gd name="adj2" fmla="val 77931"/>
                <a:gd name="adj3" fmla="val 16667"/>
              </a:avLst>
            </a:prstGeom>
            <a:solidFill>
              <a:schemeClr val="bg1"/>
            </a:solidFill>
            <a:ln w="28575">
              <a:solidFill>
                <a:srgbClr val="CC00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762000">
                <a:defRPr/>
              </a:pPr>
              <a:endParaRPr lang="fr-FR"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endParaRPr>
            </a:p>
          </p:txBody>
        </p:sp>
        <p:sp>
          <p:nvSpPr>
            <p:cNvPr id="19514" name="Text Box 58">
              <a:extLst>
                <a:ext uri="{FF2B5EF4-FFF2-40B4-BE49-F238E27FC236}">
                  <a16:creationId xmlns:a16="http://schemas.microsoft.com/office/drawing/2014/main" id="{36ACBB4A-92C1-AD4D-92F9-CD7B33598E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0" y="1201"/>
              <a:ext cx="3436" cy="8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indent="3810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/>
              <a:r>
                <a:rPr lang="fr-FR" altLang="fr-FR" sz="2000">
                  <a:latin typeface="Calibri" panose="020F0502020204030204" pitchFamily="34" charset="0"/>
                  <a:cs typeface="Calibri" panose="020F0502020204030204" pitchFamily="34" charset="0"/>
                </a:rPr>
                <a:t>Rapport de la quantité de produit recherché formée (mol.s</a:t>
              </a:r>
              <a:r>
                <a:rPr lang="fr-FR" altLang="fr-FR" sz="2000" baseline="30000">
                  <a:latin typeface="Calibri" panose="020F0502020204030204" pitchFamily="34" charset="0"/>
                  <a:cs typeface="Calibri" panose="020F0502020204030204" pitchFamily="34" charset="0"/>
                </a:rPr>
                <a:t>-1</a:t>
              </a:r>
              <a:r>
                <a:rPr lang="fr-FR" altLang="fr-FR" sz="2000">
                  <a:latin typeface="Calibri" panose="020F0502020204030204" pitchFamily="34" charset="0"/>
                  <a:cs typeface="Calibri" panose="020F0502020204030204" pitchFamily="34" charset="0"/>
                </a:rPr>
                <a:t>) à la quantité qui aurait été formée si tout le réactif entrant avait été transformé en produit recherché. </a:t>
              </a:r>
            </a:p>
          </p:txBody>
        </p:sp>
      </p:grpSp>
      <p:sp>
        <p:nvSpPr>
          <p:cNvPr id="12" name="Rectangle 2">
            <a:extLst>
              <a:ext uri="{FF2B5EF4-FFF2-40B4-BE49-F238E27FC236}">
                <a16:creationId xmlns:a16="http://schemas.microsoft.com/office/drawing/2014/main" id="{700E930B-CD63-CD4E-9093-69CE9F6410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/>
              <a:t>21</a:t>
            </a:r>
            <a:r>
              <a:rPr lang="fr-FR" altLang="fr-FR" sz="3200" kern="0"/>
              <a:t>	 Définitions préliminaires en réacteur continu    </a:t>
            </a:r>
            <a:endParaRPr lang="fr-FR" altLang="fr-FR" sz="3200" kern="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">
            <a:extLst>
              <a:ext uri="{FF2B5EF4-FFF2-40B4-BE49-F238E27FC236}">
                <a16:creationId xmlns:a16="http://schemas.microsoft.com/office/drawing/2014/main" id="{01164F36-418C-FD4C-AD1C-70A7B3412F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23</a:t>
            </a:r>
            <a:r>
              <a:rPr lang="fr-FR" altLang="fr-FR" sz="3200" kern="0" dirty="0"/>
              <a:t>	 Réactions consécutives du 1</a:t>
            </a:r>
            <a:r>
              <a:rPr lang="fr-FR" altLang="fr-FR" sz="3200" kern="0" baseline="30000" dirty="0"/>
              <a:t>er</a:t>
            </a:r>
            <a:r>
              <a:rPr lang="fr-FR" altLang="fr-FR" sz="3200" kern="0" dirty="0"/>
              <a:t> ordre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E17057-0413-7848-B6BC-9C1C3904D234}"/>
              </a:ext>
            </a:extLst>
          </p:cNvPr>
          <p:cNvSpPr/>
          <p:nvPr/>
        </p:nvSpPr>
        <p:spPr>
          <a:xfrm>
            <a:off x="615205" y="1599557"/>
            <a:ext cx="803939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fr-FR" u="sng" dirty="0">
                <a:latin typeface="Calibri" panose="020F0502020204030204" pitchFamily="34" charset="0"/>
                <a:cs typeface="Calibri" panose="020F0502020204030204" pitchFamily="34" charset="0"/>
              </a:rPr>
              <a:t>Bilan sur S en RPAC </a:t>
            </a:r>
          </a:p>
          <a:p>
            <a:pPr algn="l"/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  <a:p>
            <a:pPr algn="l"/>
            <a:r>
              <a:rPr lang="fr-FR" i="1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5663059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75E9D8E7-764C-4242-A374-BD8EFCA442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400" y="1266062"/>
            <a:ext cx="8407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 anchor="ctr"/>
          <a:lstStyle>
            <a:lvl1pPr marL="1333500" indent="-1333500" defTabSz="762000"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7620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solidFill>
                  <a:srgbClr val="0099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sz="2000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2321 Rendement relatif différentiel</a:t>
            </a:r>
            <a:r>
              <a:rPr lang="fr-FR" altLang="fr-FR" dirty="0">
                <a:solidFill>
                  <a:srgbClr val="0099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graphicFrame>
        <p:nvGraphicFramePr>
          <p:cNvPr id="25602" name="Object 3">
            <a:extLst>
              <a:ext uri="{FF2B5EF4-FFF2-40B4-BE49-F238E27FC236}">
                <a16:creationId xmlns:a16="http://schemas.microsoft.com/office/drawing/2014/main" id="{C04F4529-6818-7741-8431-FCBBAD202F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9357732"/>
              </p:ext>
            </p:extLst>
          </p:nvPr>
        </p:nvGraphicFramePr>
        <p:xfrm>
          <a:off x="1624013" y="2058559"/>
          <a:ext cx="431800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82" name="Équation" r:id="rId3" imgW="99479100" imgH="18427700" progId="Equation.3">
                  <p:embed/>
                </p:oleObj>
              </mc:Choice>
              <mc:Fallback>
                <p:oleObj name="Équation" r:id="rId3" imgW="99479100" imgH="184277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24013" y="2058559"/>
                        <a:ext cx="4318000" cy="800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0901" name="Text Box 5">
            <a:extLst>
              <a:ext uri="{FF2B5EF4-FFF2-40B4-BE49-F238E27FC236}">
                <a16:creationId xmlns:a16="http://schemas.microsoft.com/office/drawing/2014/main" id="{2E303836-8234-3241-9F7E-7C7BEE3C97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87525" y="3820684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571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714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286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7432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2004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657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1148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>
              <a:defRPr/>
            </a:pPr>
            <a:endParaRPr lang="fr-FR"/>
          </a:p>
        </p:txBody>
      </p:sp>
      <p:graphicFrame>
        <p:nvGraphicFramePr>
          <p:cNvPr id="25604" name="Object 7">
            <a:extLst>
              <a:ext uri="{FF2B5EF4-FFF2-40B4-BE49-F238E27FC236}">
                <a16:creationId xmlns:a16="http://schemas.microsoft.com/office/drawing/2014/main" id="{A5CF965B-D28C-0F4D-AF0D-3FF9045A629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528154"/>
              </p:ext>
            </p:extLst>
          </p:nvPr>
        </p:nvGraphicFramePr>
        <p:xfrm>
          <a:off x="4483100" y="2871359"/>
          <a:ext cx="176213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83" name="Équation" r:id="rId5" imgW="4102100" imgH="8483600" progId="Equation.3">
                  <p:embed/>
                </p:oleObj>
              </mc:Choice>
              <mc:Fallback>
                <p:oleObj name="Équation" r:id="rId5" imgW="4102100" imgH="84836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83100" y="2871359"/>
                        <a:ext cx="176213" cy="368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0900" name="Rectangle 4">
            <a:extLst>
              <a:ext uri="{FF2B5EF4-FFF2-40B4-BE49-F238E27FC236}">
                <a16:creationId xmlns:a16="http://schemas.microsoft.com/office/drawing/2014/main" id="{1E269646-C217-034D-9148-D590A0632E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400" y="2687210"/>
            <a:ext cx="8407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 anchor="ctr"/>
          <a:lstStyle/>
          <a:p>
            <a:pPr marL="1333500" indent="-1333500" algn="l" defTabSz="762000">
              <a:tabLst>
                <a:tab pos="762000" algn="l"/>
              </a:tabLst>
              <a:defRPr/>
            </a:pPr>
            <a:r>
              <a:rPr lang="fr-FR" dirty="0">
                <a:solidFill>
                  <a:srgbClr val="0099FF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 </a:t>
            </a:r>
            <a:r>
              <a:rPr lang="fr-FR" sz="2000" dirty="0">
                <a:solidFill>
                  <a:schemeClr val="bg2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2322 Taux de produit utile maximal</a:t>
            </a:r>
            <a:r>
              <a:rPr lang="fr-FR" dirty="0">
                <a:solidFill>
                  <a:srgbClr val="0099FF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8CCCD290-6E87-694D-AA7C-3751A5CDD1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23</a:t>
            </a:r>
            <a:r>
              <a:rPr lang="fr-FR" altLang="fr-FR" sz="3200" kern="0" dirty="0"/>
              <a:t>	 Réactions consécutives du 1</a:t>
            </a:r>
            <a:r>
              <a:rPr lang="fr-FR" altLang="fr-FR" sz="3200" kern="0" baseline="30000" dirty="0"/>
              <a:t>er</a:t>
            </a:r>
            <a:r>
              <a:rPr lang="fr-FR" altLang="fr-FR" sz="3200" kern="0" dirty="0"/>
              <a:t> ordre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5532C0A3-36E8-DD4D-B60D-668B59676C63}"/>
              </a:ext>
            </a:extLst>
          </p:cNvPr>
          <p:cNvSpPr txBox="1"/>
          <p:nvPr/>
        </p:nvSpPr>
        <p:spPr>
          <a:xfrm>
            <a:off x="1959423" y="5094080"/>
            <a:ext cx="8547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latin typeface="Symbol" pitchFamily="2" charset="2"/>
              </a:rPr>
              <a:t>t</a:t>
            </a:r>
            <a:r>
              <a:rPr lang="fr-FR" dirty="0">
                <a:latin typeface="Symbol" pitchFamily="2" charset="2"/>
              </a:rPr>
              <a:t> = ? 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E9992BD7-6A14-5D44-BC7D-BD56769C0F29}"/>
              </a:ext>
            </a:extLst>
          </p:cNvPr>
          <p:cNvSpPr txBox="1"/>
          <p:nvPr/>
        </p:nvSpPr>
        <p:spPr>
          <a:xfrm>
            <a:off x="4659313" y="5094080"/>
            <a:ext cx="16519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(Y</a:t>
            </a:r>
            <a:r>
              <a:rPr 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R/A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r>
              <a:rPr 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max 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= ? </a:t>
            </a:r>
          </a:p>
        </p:txBody>
      </p:sp>
      <p:grpSp>
        <p:nvGrpSpPr>
          <p:cNvPr id="14" name="Group 24">
            <a:extLst>
              <a:ext uri="{FF2B5EF4-FFF2-40B4-BE49-F238E27FC236}">
                <a16:creationId xmlns:a16="http://schemas.microsoft.com/office/drawing/2014/main" id="{A349B068-4146-2647-810B-8F372742557E}"/>
              </a:ext>
            </a:extLst>
          </p:cNvPr>
          <p:cNvGrpSpPr>
            <a:grpSpLocks/>
          </p:cNvGrpSpPr>
          <p:nvPr/>
        </p:nvGrpSpPr>
        <p:grpSpPr bwMode="auto">
          <a:xfrm>
            <a:off x="1022350" y="3474265"/>
            <a:ext cx="5521325" cy="1257300"/>
            <a:chOff x="558" y="2516"/>
            <a:chExt cx="3478" cy="792"/>
          </a:xfrm>
        </p:grpSpPr>
        <p:sp>
          <p:nvSpPr>
            <p:cNvPr id="15" name="Text Box 18">
              <a:extLst>
                <a:ext uri="{FF2B5EF4-FFF2-40B4-BE49-F238E27FC236}">
                  <a16:creationId xmlns:a16="http://schemas.microsoft.com/office/drawing/2014/main" id="{1AE53F8D-2126-3149-894A-994B6042BB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26" y="2642"/>
              <a:ext cx="11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571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7145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286000" algn="l" defTabSz="7620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>
                <a:defRPr/>
              </a:pPr>
              <a:endParaRPr lang="fr-FR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6" name="Rectangle 19">
              <a:extLst>
                <a:ext uri="{FF2B5EF4-FFF2-40B4-BE49-F238E27FC236}">
                  <a16:creationId xmlns:a16="http://schemas.microsoft.com/office/drawing/2014/main" id="{0DEDBC20-E80E-704F-A022-5756CBD317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" y="2516"/>
              <a:ext cx="1648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762000">
                <a:defRPr/>
              </a:pPr>
              <a:r>
                <a:rPr lang="fr-FR" dirty="0">
                  <a:latin typeface="Calibri" panose="020F0502020204030204" pitchFamily="34" charset="0"/>
                  <a:ea typeface="ＭＳ Ｐゴシック" charset="0"/>
                  <a:cs typeface="Calibri" panose="020F0502020204030204" pitchFamily="34" charset="0"/>
                </a:rPr>
                <a:t>Y</a:t>
              </a:r>
              <a:r>
                <a:rPr lang="fr-FR" baseline="-25000" dirty="0">
                  <a:latin typeface="Calibri" panose="020F0502020204030204" pitchFamily="34" charset="0"/>
                  <a:ea typeface="ＭＳ Ｐゴシック" charset="0"/>
                  <a:cs typeface="Calibri" panose="020F0502020204030204" pitchFamily="34" charset="0"/>
                </a:rPr>
                <a:t>R/A</a:t>
              </a:r>
              <a:r>
                <a:rPr lang="fr-FR" dirty="0">
                  <a:latin typeface="Calibri" panose="020F0502020204030204" pitchFamily="34" charset="0"/>
                  <a:ea typeface="ＭＳ Ｐゴシック" charset="0"/>
                  <a:cs typeface="Calibri" panose="020F0502020204030204" pitchFamily="34" charset="0"/>
                </a:rPr>
                <a:t> est maximal si: </a:t>
              </a:r>
              <a:endParaRPr lang="fr-FR" baseline="-25000" dirty="0"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endParaRPr>
            </a:p>
          </p:txBody>
        </p:sp>
        <p:graphicFrame>
          <p:nvGraphicFramePr>
            <p:cNvPr id="17" name="Object 21">
              <a:extLst>
                <a:ext uri="{FF2B5EF4-FFF2-40B4-BE49-F238E27FC236}">
                  <a16:creationId xmlns:a16="http://schemas.microsoft.com/office/drawing/2014/main" id="{28D8C620-9160-CC49-9CFD-6B74756857F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196" y="2804"/>
            <a:ext cx="2840" cy="5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84" name="Équation" r:id="rId7" imgW="103860600" imgH="18427700" progId="Equation.3">
                    <p:embed/>
                  </p:oleObj>
                </mc:Choice>
                <mc:Fallback>
                  <p:oleObj name="Équation" r:id="rId7" imgW="103860600" imgH="18427700" progId="Equation.3">
                    <p:embed/>
                    <p:pic>
                      <p:nvPicPr>
                        <p:cNvPr id="22536" name="Object 21">
                          <a:extLst>
                            <a:ext uri="{FF2B5EF4-FFF2-40B4-BE49-F238E27FC236}">
                              <a16:creationId xmlns:a16="http://schemas.microsoft.com/office/drawing/2014/main" id="{5BD919BF-A372-8848-BC81-6816BBEAB601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96" y="2804"/>
                          <a:ext cx="2840" cy="50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">
            <a:extLst>
              <a:ext uri="{FF2B5EF4-FFF2-40B4-BE49-F238E27FC236}">
                <a16:creationId xmlns:a16="http://schemas.microsoft.com/office/drawing/2014/main" id="{01164F36-418C-FD4C-AD1C-70A7B3412F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23</a:t>
            </a:r>
            <a:r>
              <a:rPr lang="fr-FR" altLang="fr-FR" sz="3200" kern="0" dirty="0"/>
              <a:t>	 Réactions consécutives du 1</a:t>
            </a:r>
            <a:r>
              <a:rPr lang="fr-FR" altLang="fr-FR" sz="3200" kern="0" baseline="30000" dirty="0"/>
              <a:t>er</a:t>
            </a:r>
            <a:r>
              <a:rPr lang="fr-FR" altLang="fr-FR" sz="3200" kern="0" dirty="0"/>
              <a:t> ordre</a:t>
            </a:r>
          </a:p>
        </p:txBody>
      </p:sp>
    </p:spTree>
    <p:extLst>
      <p:ext uri="{BB962C8B-B14F-4D97-AF65-F5344CB8AC3E}">
        <p14:creationId xmlns:p14="http://schemas.microsoft.com/office/powerpoint/2010/main" val="5816991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">
            <a:extLst>
              <a:ext uri="{FF2B5EF4-FFF2-40B4-BE49-F238E27FC236}">
                <a16:creationId xmlns:a16="http://schemas.microsoft.com/office/drawing/2014/main" id="{01164F36-418C-FD4C-AD1C-70A7B3412F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23</a:t>
            </a:r>
            <a:r>
              <a:rPr lang="fr-FR" altLang="fr-FR" sz="3200" kern="0" dirty="0"/>
              <a:t>	 Réactions consécutives du 1</a:t>
            </a:r>
            <a:r>
              <a:rPr lang="fr-FR" altLang="fr-FR" sz="3200" kern="0" baseline="30000" dirty="0"/>
              <a:t>er</a:t>
            </a:r>
            <a:r>
              <a:rPr lang="fr-FR" altLang="fr-FR" sz="3200" kern="0" dirty="0"/>
              <a:t> ordre</a:t>
            </a:r>
          </a:p>
        </p:txBody>
      </p:sp>
    </p:spTree>
    <p:extLst>
      <p:ext uri="{BB962C8B-B14F-4D97-AF65-F5344CB8AC3E}">
        <p14:creationId xmlns:p14="http://schemas.microsoft.com/office/powerpoint/2010/main" val="33987702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625" name="Object 2">
            <a:extLst>
              <a:ext uri="{FF2B5EF4-FFF2-40B4-BE49-F238E27FC236}">
                <a16:creationId xmlns:a16="http://schemas.microsoft.com/office/drawing/2014/main" id="{E461BDCC-0E62-3F4D-BB7B-BC6E925096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6920619"/>
              </p:ext>
            </p:extLst>
          </p:nvPr>
        </p:nvGraphicFramePr>
        <p:xfrm>
          <a:off x="711200" y="1251775"/>
          <a:ext cx="7466013" cy="4637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45" name="Feuille de calcul" r:id="rId3" imgW="10883900" imgH="6756400" progId="Excel.Sheet.8">
                  <p:embed/>
                </p:oleObj>
              </mc:Choice>
              <mc:Fallback>
                <p:oleObj name="Feuille de calcul" r:id="rId3" imgW="10883900" imgH="6756400" progId="Excel.Shee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1200" y="1251775"/>
                        <a:ext cx="7466013" cy="46370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 type="none" w="sm" len="sm"/>
                            <a:tailEnd type="none" w="sm" len="sm"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5739B125-F3CB-8040-8EA5-BD3D05D9DF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23</a:t>
            </a:r>
            <a:r>
              <a:rPr lang="fr-FR" altLang="fr-FR" sz="3200" kern="0" dirty="0"/>
              <a:t>	 Réactions consécutives du 1</a:t>
            </a:r>
            <a:r>
              <a:rPr lang="fr-FR" altLang="fr-FR" sz="3200" kern="0" baseline="30000" dirty="0"/>
              <a:t>er</a:t>
            </a:r>
            <a:r>
              <a:rPr lang="fr-FR" altLang="fr-FR" sz="3200" kern="0" dirty="0"/>
              <a:t> ordre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649" name="Object 2">
            <a:extLst>
              <a:ext uri="{FF2B5EF4-FFF2-40B4-BE49-F238E27FC236}">
                <a16:creationId xmlns:a16="http://schemas.microsoft.com/office/drawing/2014/main" id="{382F8F50-ADE8-EA48-95E0-FD9398F8E9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6681892"/>
              </p:ext>
            </p:extLst>
          </p:nvPr>
        </p:nvGraphicFramePr>
        <p:xfrm>
          <a:off x="774700" y="1161267"/>
          <a:ext cx="7424738" cy="4611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76" name="Feuille de calcul" r:id="rId3" imgW="10883900" imgH="6756400" progId="Excel.Sheet.8">
                  <p:embed/>
                </p:oleObj>
              </mc:Choice>
              <mc:Fallback>
                <p:oleObj name="Feuille de calcul" r:id="rId3" imgW="10883900" imgH="6756400" progId="Excel.Shee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4700" y="1161267"/>
                        <a:ext cx="7424738" cy="46116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 type="none" w="sm" len="sm"/>
                            <a:tailEnd type="none" w="sm" len="sm"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7650" name="Group 9">
            <a:extLst>
              <a:ext uri="{FF2B5EF4-FFF2-40B4-BE49-F238E27FC236}">
                <a16:creationId xmlns:a16="http://schemas.microsoft.com/office/drawing/2014/main" id="{EEBE273C-D09A-6D46-8553-221C377691F7}"/>
              </a:ext>
            </a:extLst>
          </p:cNvPr>
          <p:cNvGrpSpPr>
            <a:grpSpLocks/>
          </p:cNvGrpSpPr>
          <p:nvPr/>
        </p:nvGrpSpPr>
        <p:grpSpPr bwMode="auto">
          <a:xfrm>
            <a:off x="5080000" y="2129642"/>
            <a:ext cx="2287588" cy="2259012"/>
            <a:chOff x="3200" y="1593"/>
            <a:chExt cx="1441" cy="1423"/>
          </a:xfrm>
        </p:grpSpPr>
        <p:sp>
          <p:nvSpPr>
            <p:cNvPr id="82947" name="Line 3">
              <a:extLst>
                <a:ext uri="{FF2B5EF4-FFF2-40B4-BE49-F238E27FC236}">
                  <a16:creationId xmlns:a16="http://schemas.microsoft.com/office/drawing/2014/main" id="{D836C188-679A-FB41-943D-9F1C5472C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200" y="2936"/>
              <a:ext cx="216" cy="8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82948" name="Line 4">
              <a:extLst>
                <a:ext uri="{FF2B5EF4-FFF2-40B4-BE49-F238E27FC236}">
                  <a16:creationId xmlns:a16="http://schemas.microsoft.com/office/drawing/2014/main" id="{10E773B9-05D8-6D49-B1AD-38AA04EE7AD6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0800000" flipH="1">
              <a:off x="3494" y="2837"/>
              <a:ext cx="216" cy="8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82949" name="Line 5">
              <a:extLst>
                <a:ext uri="{FF2B5EF4-FFF2-40B4-BE49-F238E27FC236}">
                  <a16:creationId xmlns:a16="http://schemas.microsoft.com/office/drawing/2014/main" id="{BC10731A-8664-D847-BD1E-6FE6B8B2CEE2}"/>
                </a:ext>
              </a:extLst>
            </p:cNvPr>
            <p:cNvSpPr>
              <a:spLocks noChangeShapeType="1"/>
            </p:cNvSpPr>
            <p:nvPr/>
          </p:nvSpPr>
          <p:spPr bwMode="auto">
            <a:xfrm rot="4383404" flipH="1">
              <a:off x="4124" y="2042"/>
              <a:ext cx="216" cy="8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82950" name="Line 6">
              <a:extLst>
                <a:ext uri="{FF2B5EF4-FFF2-40B4-BE49-F238E27FC236}">
                  <a16:creationId xmlns:a16="http://schemas.microsoft.com/office/drawing/2014/main" id="{44334F26-A801-7241-8EA9-60203958DB8F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8424196" flipH="1">
              <a:off x="4202" y="2323"/>
              <a:ext cx="135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82951" name="Line 7">
              <a:extLst>
                <a:ext uri="{FF2B5EF4-FFF2-40B4-BE49-F238E27FC236}">
                  <a16:creationId xmlns:a16="http://schemas.microsoft.com/office/drawing/2014/main" id="{89EF6606-0CF3-9F40-8A40-65EA1CA202E6}"/>
                </a:ext>
              </a:extLst>
            </p:cNvPr>
            <p:cNvSpPr>
              <a:spLocks noChangeShapeType="1"/>
            </p:cNvSpPr>
            <p:nvPr/>
          </p:nvSpPr>
          <p:spPr bwMode="auto">
            <a:xfrm rot="21345909" flipH="1">
              <a:off x="4403" y="1741"/>
              <a:ext cx="95" cy="39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82952" name="Line 8">
              <a:extLst>
                <a:ext uri="{FF2B5EF4-FFF2-40B4-BE49-F238E27FC236}">
                  <a16:creationId xmlns:a16="http://schemas.microsoft.com/office/drawing/2014/main" id="{DADA6CE6-F25D-4545-BA24-1D81819CBED2}"/>
                </a:ext>
              </a:extLst>
            </p:cNvPr>
            <p:cNvSpPr>
              <a:spLocks noChangeShapeType="1"/>
            </p:cNvSpPr>
            <p:nvPr/>
          </p:nvSpPr>
          <p:spPr bwMode="auto">
            <a:xfrm rot="3506532" flipH="1">
              <a:off x="4574" y="1621"/>
              <a:ext cx="95" cy="39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</p:grpSp>
      <p:sp>
        <p:nvSpPr>
          <p:cNvPr id="10" name="Rectangle 2">
            <a:extLst>
              <a:ext uri="{FF2B5EF4-FFF2-40B4-BE49-F238E27FC236}">
                <a16:creationId xmlns:a16="http://schemas.microsoft.com/office/drawing/2014/main" id="{F437B812-CFBB-9840-999F-78D8E4B8F0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23</a:t>
            </a:r>
            <a:r>
              <a:rPr lang="fr-FR" altLang="fr-FR" sz="3200" kern="0" dirty="0"/>
              <a:t>	 Réactions consécutives du 1</a:t>
            </a:r>
            <a:r>
              <a:rPr lang="fr-FR" altLang="fr-FR" sz="3200" kern="0" baseline="30000" dirty="0"/>
              <a:t>er</a:t>
            </a:r>
            <a:r>
              <a:rPr lang="fr-FR" altLang="fr-FR" sz="3200" kern="0" dirty="0"/>
              <a:t> ordre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74" name="Group 15">
            <a:extLst>
              <a:ext uri="{FF2B5EF4-FFF2-40B4-BE49-F238E27FC236}">
                <a16:creationId xmlns:a16="http://schemas.microsoft.com/office/drawing/2014/main" id="{1162EC73-6829-9A43-8CDC-97D8FC25536F}"/>
              </a:ext>
            </a:extLst>
          </p:cNvPr>
          <p:cNvGrpSpPr>
            <a:grpSpLocks/>
          </p:cNvGrpSpPr>
          <p:nvPr/>
        </p:nvGrpSpPr>
        <p:grpSpPr bwMode="auto">
          <a:xfrm>
            <a:off x="368300" y="2051156"/>
            <a:ext cx="8204200" cy="3517900"/>
            <a:chOff x="232" y="1632"/>
            <a:chExt cx="5168" cy="2216"/>
          </a:xfrm>
        </p:grpSpPr>
        <p:sp>
          <p:nvSpPr>
            <p:cNvPr id="83972" name="Rectangle 4">
              <a:extLst>
                <a:ext uri="{FF2B5EF4-FFF2-40B4-BE49-F238E27FC236}">
                  <a16:creationId xmlns:a16="http://schemas.microsoft.com/office/drawing/2014/main" id="{5F8D3923-CB19-2243-9F1B-573AEEFB5F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" y="1632"/>
              <a:ext cx="4933" cy="21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CC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 anchor="ctr"/>
            <a:lstStyle>
              <a:lvl1pPr marL="1333500" indent="-13335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fr-FR" altLang="fr-FR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		En marche isotherme </a:t>
              </a:r>
              <a:br>
                <a:rPr lang="fr-FR" altLang="fr-FR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fr-FR" altLang="fr-FR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la production maximale d</a:t>
              </a:r>
              <a:r>
                <a:rPr lang="ja-JP" altLang="fr-FR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’</a:t>
              </a:r>
              <a:r>
                <a:rPr lang="fr-FR" altLang="ja-JP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intermédiaire </a:t>
              </a:r>
              <a:br>
                <a:rPr lang="fr-FR" altLang="ja-JP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fr-FR" altLang="ja-JP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est obtenue </a:t>
              </a:r>
              <a:br>
                <a:rPr lang="fr-FR" altLang="ja-JP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fr-FR" altLang="ja-JP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lorsque le mélange évolue de manière homogène. </a:t>
              </a:r>
              <a:br>
                <a:rPr lang="fr-FR" altLang="ja-JP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br>
                <a:rPr lang="fr-FR" altLang="ja-JP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fr-FR" altLang="ja-JP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Tout mélange de portions de fluide ayant subi des conversions différentes </a:t>
              </a:r>
              <a:br>
                <a:rPr lang="fr-FR" altLang="ja-JP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fr-FR" altLang="ja-JP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abaisse le rendement en intermédiaire  </a:t>
              </a:r>
              <a:endParaRPr lang="fr-FR" altLang="fr-FR" dirty="0">
                <a:solidFill>
                  <a:srgbClr val="40A3D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83982" name="Oval 14">
              <a:extLst>
                <a:ext uri="{FF2B5EF4-FFF2-40B4-BE49-F238E27FC236}">
                  <a16:creationId xmlns:a16="http://schemas.microsoft.com/office/drawing/2014/main" id="{4D74CA46-5D02-FC4C-9D41-ED2B3831EE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2" y="1736"/>
              <a:ext cx="4768" cy="2112"/>
            </a:xfrm>
            <a:prstGeom prst="ellips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762000">
                <a:defRPr/>
              </a:pPr>
              <a:endParaRPr lang="fr-FR">
                <a:solidFill>
                  <a:srgbClr val="40A3D1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endParaRPr>
            </a:p>
          </p:txBody>
        </p:sp>
      </p:grpSp>
      <p:sp>
        <p:nvSpPr>
          <p:cNvPr id="6" name="Rectangle 2">
            <a:extLst>
              <a:ext uri="{FF2B5EF4-FFF2-40B4-BE49-F238E27FC236}">
                <a16:creationId xmlns:a16="http://schemas.microsoft.com/office/drawing/2014/main" id="{6D42C2A8-16C4-0742-85DE-98D9799CB1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24</a:t>
            </a:r>
            <a:r>
              <a:rPr lang="fr-FR" altLang="fr-FR" sz="3200" kern="0" dirty="0"/>
              <a:t>	 Règles de conception 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97" name="Group 6">
            <a:extLst>
              <a:ext uri="{FF2B5EF4-FFF2-40B4-BE49-F238E27FC236}">
                <a16:creationId xmlns:a16="http://schemas.microsoft.com/office/drawing/2014/main" id="{070B2EB0-0C07-4B4B-87EE-CFC95AC1E68D}"/>
              </a:ext>
            </a:extLst>
          </p:cNvPr>
          <p:cNvGrpSpPr>
            <a:grpSpLocks/>
          </p:cNvGrpSpPr>
          <p:nvPr/>
        </p:nvGrpSpPr>
        <p:grpSpPr bwMode="auto">
          <a:xfrm>
            <a:off x="368300" y="1955800"/>
            <a:ext cx="7569200" cy="3378200"/>
            <a:chOff x="232" y="1232"/>
            <a:chExt cx="4768" cy="2128"/>
          </a:xfrm>
        </p:grpSpPr>
        <p:sp>
          <p:nvSpPr>
            <p:cNvPr id="84995" name="Rectangle 3">
              <a:extLst>
                <a:ext uri="{FF2B5EF4-FFF2-40B4-BE49-F238E27FC236}">
                  <a16:creationId xmlns:a16="http://schemas.microsoft.com/office/drawing/2014/main" id="{580F5846-5E9F-B54C-953E-5821FCD477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" y="1232"/>
              <a:ext cx="4768" cy="21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CC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 anchor="ctr"/>
            <a:lstStyle>
              <a:lvl1pPr marL="1333500" indent="-13335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fr-FR" altLang="fr-FR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		L</a:t>
              </a:r>
              <a:r>
                <a:rPr lang="ja-JP" altLang="fr-FR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’</a:t>
              </a:r>
              <a:r>
                <a:rPr lang="fr-FR" altLang="ja-JP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élévation de température </a:t>
              </a:r>
              <a:br>
                <a:rPr lang="fr-FR" altLang="ja-JP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fr-FR" altLang="ja-JP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favorise les réactions </a:t>
              </a:r>
              <a:br>
                <a:rPr lang="fr-FR" altLang="ja-JP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fr-FR" altLang="ja-JP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ayant la plus haute énergie d</a:t>
              </a:r>
              <a:r>
                <a:rPr lang="ja-JP" altLang="fr-FR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’</a:t>
              </a:r>
              <a:r>
                <a:rPr lang="fr-FR" altLang="ja-JP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activation   </a:t>
              </a:r>
              <a:endParaRPr lang="fr-FR" altLang="fr-FR">
                <a:solidFill>
                  <a:srgbClr val="40A3D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84996" name="Oval 4">
              <a:extLst>
                <a:ext uri="{FF2B5EF4-FFF2-40B4-BE49-F238E27FC236}">
                  <a16:creationId xmlns:a16="http://schemas.microsoft.com/office/drawing/2014/main" id="{3271FB30-E942-794B-8726-532EC3D23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2" y="1832"/>
              <a:ext cx="3552" cy="1088"/>
            </a:xfrm>
            <a:prstGeom prst="ellips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762000">
                <a:defRPr/>
              </a:pPr>
              <a:endParaRPr lang="fr-FR">
                <a:solidFill>
                  <a:srgbClr val="40A3D1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endParaRPr>
            </a:p>
          </p:txBody>
        </p:sp>
      </p:grpSp>
      <p:sp>
        <p:nvSpPr>
          <p:cNvPr id="5" name="Rectangle 2">
            <a:extLst>
              <a:ext uri="{FF2B5EF4-FFF2-40B4-BE49-F238E27FC236}">
                <a16:creationId xmlns:a16="http://schemas.microsoft.com/office/drawing/2014/main" id="{D3F6E186-1245-E648-BCE6-ABF75C9C45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24</a:t>
            </a:r>
            <a:r>
              <a:rPr lang="fr-FR" altLang="fr-FR" sz="3200" kern="0" dirty="0"/>
              <a:t>	 Règles de conception 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21" name="Group 5">
            <a:extLst>
              <a:ext uri="{FF2B5EF4-FFF2-40B4-BE49-F238E27FC236}">
                <a16:creationId xmlns:a16="http://schemas.microsoft.com/office/drawing/2014/main" id="{CE694360-DD23-1543-A294-38E9B7FFEAEB}"/>
              </a:ext>
            </a:extLst>
          </p:cNvPr>
          <p:cNvGrpSpPr>
            <a:grpSpLocks/>
          </p:cNvGrpSpPr>
          <p:nvPr/>
        </p:nvGrpSpPr>
        <p:grpSpPr bwMode="auto">
          <a:xfrm>
            <a:off x="368300" y="1116975"/>
            <a:ext cx="8204200" cy="3378200"/>
            <a:chOff x="232" y="1384"/>
            <a:chExt cx="5168" cy="2128"/>
          </a:xfrm>
        </p:grpSpPr>
        <p:sp>
          <p:nvSpPr>
            <p:cNvPr id="86018" name="Rectangle 2">
              <a:extLst>
                <a:ext uri="{FF2B5EF4-FFF2-40B4-BE49-F238E27FC236}">
                  <a16:creationId xmlns:a16="http://schemas.microsoft.com/office/drawing/2014/main" id="{3317D6C7-6210-2748-A49B-46E47A038C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" y="1384"/>
              <a:ext cx="4768" cy="21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CC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 anchor="ctr"/>
            <a:lstStyle>
              <a:lvl1pPr marL="1333500" indent="-13335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fr-FR" altLang="fr-FR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		L</a:t>
              </a:r>
              <a:r>
                <a:rPr lang="ja-JP" altLang="fr-FR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’</a:t>
              </a:r>
              <a:r>
                <a:rPr lang="fr-FR" altLang="ja-JP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augmentation de la concentration en réactif A  </a:t>
              </a:r>
              <a:br>
                <a:rPr lang="fr-FR" altLang="ja-JP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fr-FR" altLang="ja-JP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favorise les réactions </a:t>
              </a:r>
              <a:br>
                <a:rPr lang="fr-FR" altLang="ja-JP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fr-FR" altLang="ja-JP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</a:t>
              </a:r>
              <a:r>
                <a:rPr lang="ja-JP" altLang="fr-FR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’</a:t>
              </a:r>
              <a:r>
                <a:rPr lang="fr-FR" altLang="ja-JP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ordre le plus élevé par rapport à A    </a:t>
              </a:r>
              <a:endParaRPr lang="fr-FR" altLang="fr-FR" dirty="0">
                <a:solidFill>
                  <a:srgbClr val="40A3D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86019" name="Oval 3">
              <a:extLst>
                <a:ext uri="{FF2B5EF4-FFF2-40B4-BE49-F238E27FC236}">
                  <a16:creationId xmlns:a16="http://schemas.microsoft.com/office/drawing/2014/main" id="{51C13900-ACB5-8141-89FB-EFC14865CF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2" y="1736"/>
              <a:ext cx="4768" cy="1336"/>
            </a:xfrm>
            <a:prstGeom prst="ellips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762000">
                <a:defRPr/>
              </a:pPr>
              <a:endParaRPr lang="fr-FR">
                <a:solidFill>
                  <a:srgbClr val="40A3D1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endParaRPr>
            </a:p>
          </p:txBody>
        </p:sp>
      </p:grpSp>
      <p:sp>
        <p:nvSpPr>
          <p:cNvPr id="86020" name="Text Box 4">
            <a:extLst>
              <a:ext uri="{FF2B5EF4-FFF2-40B4-BE49-F238E27FC236}">
                <a16:creationId xmlns:a16="http://schemas.microsoft.com/office/drawing/2014/main" id="{CE82694D-38A4-8444-8A70-C23692F003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63725" y="3836363"/>
            <a:ext cx="5252656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Si on cherche à </a:t>
            </a:r>
          </a:p>
          <a:p>
            <a:pPr algn="l"/>
            <a:r>
              <a:rPr lang="fr-FR" altLang="fr-FR" sz="2000" dirty="0">
                <a:solidFill>
                  <a:srgbClr val="40A3D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 Maintenir une forte concentration de réactifs: </a:t>
            </a:r>
          </a:p>
          <a:p>
            <a:pPr algn="l"/>
            <a:r>
              <a:rPr lang="fr-FR" alt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fr-FR" altLang="fr-FR" sz="2000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 Réacteur fermé ou piston</a:t>
            </a:r>
            <a:r>
              <a:rPr lang="fr-FR" altLang="fr-FR" sz="2000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 </a:t>
            </a:r>
          </a:p>
          <a:p>
            <a:pPr algn="l"/>
            <a:endParaRPr lang="fr-FR" altLang="fr-FR" sz="800" dirty="0">
              <a:latin typeface="Calibri" panose="020F0502020204030204" pitchFamily="34" charset="0"/>
              <a:cs typeface="Calibri" panose="020F0502020204030204" pitchFamily="34" charset="0"/>
              <a:sym typeface="Symbol" pitchFamily="2" charset="2"/>
            </a:endParaRPr>
          </a:p>
          <a:p>
            <a:pPr algn="l"/>
            <a:r>
              <a:rPr lang="fr-FR" altLang="fr-FR" sz="2000" dirty="0">
                <a:solidFill>
                  <a:srgbClr val="40A3D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 Maintenir une faible concentration de réactifs: </a:t>
            </a:r>
          </a:p>
          <a:p>
            <a:pPr algn="l"/>
            <a:r>
              <a:rPr lang="fr-FR" altLang="fr-FR" sz="2000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	 Réacteur semi-fermé ou agité continu 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B6ECC8D7-608C-E74C-BA50-59F160AD65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24</a:t>
            </a:r>
            <a:r>
              <a:rPr lang="fr-FR" altLang="fr-FR" sz="3200" kern="0" dirty="0"/>
              <a:t>	 Règles de conception 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45" name="Group 5">
            <a:extLst>
              <a:ext uri="{FF2B5EF4-FFF2-40B4-BE49-F238E27FC236}">
                <a16:creationId xmlns:a16="http://schemas.microsoft.com/office/drawing/2014/main" id="{F2A7D89A-3D2A-F645-BFAC-79C376CF10F5}"/>
              </a:ext>
            </a:extLst>
          </p:cNvPr>
          <p:cNvGrpSpPr>
            <a:grpSpLocks/>
          </p:cNvGrpSpPr>
          <p:nvPr/>
        </p:nvGrpSpPr>
        <p:grpSpPr bwMode="auto">
          <a:xfrm>
            <a:off x="368300" y="2108200"/>
            <a:ext cx="7569200" cy="3378200"/>
            <a:chOff x="232" y="1328"/>
            <a:chExt cx="4768" cy="2128"/>
          </a:xfrm>
        </p:grpSpPr>
        <p:sp>
          <p:nvSpPr>
            <p:cNvPr id="87043" name="Rectangle 3">
              <a:extLst>
                <a:ext uri="{FF2B5EF4-FFF2-40B4-BE49-F238E27FC236}">
                  <a16:creationId xmlns:a16="http://schemas.microsoft.com/office/drawing/2014/main" id="{9D70E1D1-88A6-6E4A-9D9D-359D69DB6E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" y="1328"/>
              <a:ext cx="4768" cy="21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CC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 anchor="ctr"/>
            <a:lstStyle>
              <a:lvl1pPr marL="1333500" indent="-13335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762000" algn="l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fr-FR" altLang="fr-FR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		Tout procédé discontinu </a:t>
              </a:r>
              <a:br>
                <a:rPr lang="fr-FR" altLang="fr-FR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fr-FR" altLang="fr-FR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possède son analogue en continu </a:t>
              </a:r>
              <a:br>
                <a:rPr lang="fr-FR" altLang="fr-FR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fr-FR" altLang="fr-FR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du point de vue de la distribution </a:t>
              </a:r>
              <a:br>
                <a:rPr lang="fr-FR" altLang="fr-FR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fr-FR" altLang="fr-FR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des produits    </a:t>
              </a:r>
            </a:p>
          </p:txBody>
        </p:sp>
        <p:sp>
          <p:nvSpPr>
            <p:cNvPr id="87044" name="Oval 4">
              <a:extLst>
                <a:ext uri="{FF2B5EF4-FFF2-40B4-BE49-F238E27FC236}">
                  <a16:creationId xmlns:a16="http://schemas.microsoft.com/office/drawing/2014/main" id="{F35E8B28-F177-6548-84A9-1B87C0DF06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2" y="1832"/>
              <a:ext cx="3552" cy="1088"/>
            </a:xfrm>
            <a:prstGeom prst="ellipse">
              <a:avLst/>
            </a:prstGeom>
            <a:noFill/>
            <a:ln w="28575">
              <a:solidFill>
                <a:srgbClr val="0099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762000">
                <a:defRPr/>
              </a:pPr>
              <a:endParaRPr lang="fr-FR">
                <a:solidFill>
                  <a:srgbClr val="40A3D1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endParaRPr>
            </a:p>
          </p:txBody>
        </p:sp>
      </p:grpSp>
      <p:sp>
        <p:nvSpPr>
          <p:cNvPr id="5" name="Rectangle 2">
            <a:extLst>
              <a:ext uri="{FF2B5EF4-FFF2-40B4-BE49-F238E27FC236}">
                <a16:creationId xmlns:a16="http://schemas.microsoft.com/office/drawing/2014/main" id="{7BE530BE-7EEC-DE4D-9609-9E443A6832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 dirty="0"/>
              <a:t>24</a:t>
            </a:r>
            <a:r>
              <a:rPr lang="fr-FR" altLang="fr-FR" sz="3200" kern="0" dirty="0"/>
              <a:t>	 Règles de conception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>
            <a:extLst>
              <a:ext uri="{FF2B5EF4-FFF2-40B4-BE49-F238E27FC236}">
                <a16:creationId xmlns:a16="http://schemas.microsoft.com/office/drawing/2014/main" id="{22C65BE0-1924-EE46-8E1B-F9F65DB4AE59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151404"/>
            <a:ext cx="7772400" cy="1143000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  <a:defRPr/>
            </a:pPr>
            <a:br>
              <a:rPr lang="fr-FR" sz="3200" dirty="0">
                <a:solidFill>
                  <a:srgbClr val="40A3D1"/>
                </a:solidFill>
                <a:cs typeface="+mj-cs"/>
              </a:rPr>
            </a:br>
            <a:r>
              <a:rPr lang="fr-FR" sz="2400" dirty="0">
                <a:solidFill>
                  <a:srgbClr val="40A3D1"/>
                </a:solidFill>
                <a:cs typeface="+mj-cs"/>
              </a:rPr>
              <a:t>213	Taux de produits parasites</a:t>
            </a:r>
            <a:r>
              <a:rPr lang="fr-FR" sz="3200" dirty="0">
                <a:solidFill>
                  <a:srgbClr val="40A3D1"/>
                </a:solidFill>
                <a:cs typeface="+mj-cs"/>
              </a:rPr>
              <a:t> </a:t>
            </a:r>
          </a:p>
        </p:txBody>
      </p:sp>
      <p:sp>
        <p:nvSpPr>
          <p:cNvPr id="60419" name="Rectangle 3">
            <a:extLst>
              <a:ext uri="{FF2B5EF4-FFF2-40B4-BE49-F238E27FC236}">
                <a16:creationId xmlns:a16="http://schemas.microsoft.com/office/drawing/2014/main" id="{9210176E-83ED-5E48-BC22-D7077C6DD5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506888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graphicFrame>
        <p:nvGraphicFramePr>
          <p:cNvPr id="6147" name="Object 8">
            <a:extLst>
              <a:ext uri="{FF2B5EF4-FFF2-40B4-BE49-F238E27FC236}">
                <a16:creationId xmlns:a16="http://schemas.microsoft.com/office/drawing/2014/main" id="{C98E5610-318B-5D4C-BCB0-84894F224B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0777952"/>
              </p:ext>
            </p:extLst>
          </p:nvPr>
        </p:nvGraphicFramePr>
        <p:xfrm>
          <a:off x="793750" y="2230904"/>
          <a:ext cx="3086100" cy="106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4" name="Équation" r:id="rId3" imgW="71094600" imgH="24574500" progId="Equation.3">
                  <p:embed/>
                </p:oleObj>
              </mc:Choice>
              <mc:Fallback>
                <p:oleObj name="Équation" r:id="rId3" imgW="71094600" imgH="2457450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3750" y="2230904"/>
                        <a:ext cx="3086100" cy="1066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428" name="Oval 12">
            <a:extLst>
              <a:ext uri="{FF2B5EF4-FFF2-40B4-BE49-F238E27FC236}">
                <a16:creationId xmlns:a16="http://schemas.microsoft.com/office/drawing/2014/main" id="{A7515B3A-9B86-0745-B209-474968F028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5600" y="2116604"/>
            <a:ext cx="4686300" cy="1333500"/>
          </a:xfrm>
          <a:prstGeom prst="ellipse">
            <a:avLst/>
          </a:prstGeom>
          <a:solidFill>
            <a:schemeClr val="bg1"/>
          </a:solidFill>
          <a:ln w="28575">
            <a:solidFill>
              <a:srgbClr val="CC0000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Fraction du réactif qui réagit sans être </a:t>
            </a:r>
          </a:p>
          <a:p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transformée en produit recherché </a:t>
            </a:r>
          </a:p>
        </p:txBody>
      </p:sp>
      <p:sp>
        <p:nvSpPr>
          <p:cNvPr id="60430" name="Text Box 14">
            <a:extLst>
              <a:ext uri="{FF2B5EF4-FFF2-40B4-BE49-F238E27FC236}">
                <a16:creationId xmlns:a16="http://schemas.microsoft.com/office/drawing/2014/main" id="{8D45264B-DB04-1E40-9A3C-2E50AC7757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738" y="3510429"/>
            <a:ext cx="23225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571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7145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286000" algn="l" defTabSz="7620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7432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2004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657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1148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fr-FR"/>
              <a:t>X</a:t>
            </a:r>
            <a:r>
              <a:rPr lang="fr-FR" baseline="-25000"/>
              <a:t>B</a:t>
            </a:r>
            <a:r>
              <a:rPr lang="fr-FR"/>
              <a:t>   =  Y</a:t>
            </a:r>
            <a:r>
              <a:rPr lang="fr-FR" baseline="-25000"/>
              <a:t>R/B</a:t>
            </a:r>
            <a:r>
              <a:rPr lang="fr-FR"/>
              <a:t> + </a:t>
            </a:r>
            <a:r>
              <a:rPr lang="fr-FR">
                <a:latin typeface="Symbol" charset="0"/>
              </a:rPr>
              <a:t>p</a:t>
            </a:r>
            <a:r>
              <a:rPr lang="fr-FR" baseline="-25000"/>
              <a:t>/B</a:t>
            </a:r>
          </a:p>
        </p:txBody>
      </p:sp>
      <p:grpSp>
        <p:nvGrpSpPr>
          <p:cNvPr id="60436" name="Group 20">
            <a:extLst>
              <a:ext uri="{FF2B5EF4-FFF2-40B4-BE49-F238E27FC236}">
                <a16:creationId xmlns:a16="http://schemas.microsoft.com/office/drawing/2014/main" id="{40210D77-D669-EB45-8F2C-6FDB6C096E41}"/>
              </a:ext>
            </a:extLst>
          </p:cNvPr>
          <p:cNvGrpSpPr>
            <a:grpSpLocks/>
          </p:cNvGrpSpPr>
          <p:nvPr/>
        </p:nvGrpSpPr>
        <p:grpSpPr bwMode="auto">
          <a:xfrm>
            <a:off x="431800" y="3729504"/>
            <a:ext cx="8293100" cy="1803400"/>
            <a:chOff x="272" y="2544"/>
            <a:chExt cx="5224" cy="1136"/>
          </a:xfrm>
        </p:grpSpPr>
        <p:sp>
          <p:nvSpPr>
            <p:cNvPr id="60422" name="Rectangle 6">
              <a:extLst>
                <a:ext uri="{FF2B5EF4-FFF2-40B4-BE49-F238E27FC236}">
                  <a16:creationId xmlns:a16="http://schemas.microsoft.com/office/drawing/2014/main" id="{5181B626-1027-9C42-AB74-779877F5B9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2" y="2544"/>
              <a:ext cx="5224" cy="7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 anchor="ctr"/>
            <a:lstStyle/>
            <a:p>
              <a:pPr marL="1333500" indent="-1333500" algn="l" defTabSz="762000">
                <a:tabLst>
                  <a:tab pos="762000" algn="l"/>
                </a:tabLst>
                <a:defRPr/>
              </a:pPr>
              <a:r>
                <a:rPr lang="fr-FR" dirty="0">
                  <a:solidFill>
                    <a:srgbClr val="40A3D1"/>
                  </a:solidFill>
                  <a:latin typeface="Calibri" panose="020F0502020204030204" pitchFamily="34" charset="0"/>
                  <a:ea typeface="ＭＳ Ｐゴシック" charset="0"/>
                  <a:cs typeface="Calibri" panose="020F0502020204030204" pitchFamily="34" charset="0"/>
                </a:rPr>
                <a:t>214	Rendement relatif global    (</a:t>
              </a:r>
              <a:r>
                <a:rPr lang="en-US" i="1" dirty="0">
                  <a:solidFill>
                    <a:srgbClr val="40A3D1"/>
                  </a:solidFill>
                  <a:latin typeface="Calibri" panose="020F0502020204030204" pitchFamily="34" charset="0"/>
                  <a:ea typeface="ＭＳ Ｐゴシック" charset="0"/>
                  <a:cs typeface="Calibri" panose="020F0502020204030204" pitchFamily="34" charset="0"/>
                </a:rPr>
                <a:t>fractional yields</a:t>
              </a:r>
              <a:r>
                <a:rPr lang="fr-FR" dirty="0">
                  <a:solidFill>
                    <a:srgbClr val="40A3D1"/>
                  </a:solidFill>
                  <a:latin typeface="Calibri" panose="020F0502020204030204" pitchFamily="34" charset="0"/>
                  <a:ea typeface="ＭＳ Ｐゴシック" charset="0"/>
                  <a:cs typeface="Calibri" panose="020F0502020204030204" pitchFamily="34" charset="0"/>
                </a:rPr>
                <a:t>) </a:t>
              </a:r>
              <a:r>
                <a:rPr lang="fr-FR" sz="3200" dirty="0">
                  <a:solidFill>
                    <a:srgbClr val="40A3D1"/>
                  </a:solidFill>
                  <a:latin typeface="Calibri" panose="020F0502020204030204" pitchFamily="34" charset="0"/>
                  <a:ea typeface="ＭＳ Ｐゴシック" charset="0"/>
                  <a:cs typeface="Calibri" panose="020F0502020204030204" pitchFamily="34" charset="0"/>
                </a:rPr>
                <a:t>     </a:t>
              </a:r>
            </a:p>
          </p:txBody>
        </p:sp>
        <p:graphicFrame>
          <p:nvGraphicFramePr>
            <p:cNvPr id="6155" name="Object 16">
              <a:extLst>
                <a:ext uri="{FF2B5EF4-FFF2-40B4-BE49-F238E27FC236}">
                  <a16:creationId xmlns:a16="http://schemas.microsoft.com/office/drawing/2014/main" id="{EB718C81-092B-3749-8F5D-D5B7572ED14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88" y="3104"/>
            <a:ext cx="2456" cy="57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95" name="Équation" r:id="rId5" imgW="89814400" imgH="21069300" progId="Equation.3">
                    <p:embed/>
                  </p:oleObj>
                </mc:Choice>
                <mc:Fallback>
                  <p:oleObj name="Équation" r:id="rId5" imgW="89814400" imgH="21069300" progId="Equation.3">
                    <p:embed/>
                    <p:pic>
                      <p:nvPicPr>
                        <p:cNvPr id="0" name="Object 1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88" y="3104"/>
                          <a:ext cx="2456" cy="57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60433" name="Group 17">
            <a:extLst>
              <a:ext uri="{FF2B5EF4-FFF2-40B4-BE49-F238E27FC236}">
                <a16:creationId xmlns:a16="http://schemas.microsoft.com/office/drawing/2014/main" id="{EDB76C61-CB31-6D41-A98A-83B828B29A08}"/>
              </a:ext>
            </a:extLst>
          </p:cNvPr>
          <p:cNvGrpSpPr>
            <a:grpSpLocks/>
          </p:cNvGrpSpPr>
          <p:nvPr/>
        </p:nvGrpSpPr>
        <p:grpSpPr bwMode="auto">
          <a:xfrm>
            <a:off x="3298825" y="2091204"/>
            <a:ext cx="5454650" cy="1625600"/>
            <a:chOff x="2110" y="1112"/>
            <a:chExt cx="3436" cy="1024"/>
          </a:xfrm>
        </p:grpSpPr>
        <p:sp>
          <p:nvSpPr>
            <p:cNvPr id="60434" name="AutoShape 18">
              <a:extLst>
                <a:ext uri="{FF2B5EF4-FFF2-40B4-BE49-F238E27FC236}">
                  <a16:creationId xmlns:a16="http://schemas.microsoft.com/office/drawing/2014/main" id="{8FD5D713-C186-7841-A2C2-257E37CFB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" y="1112"/>
              <a:ext cx="3352" cy="1024"/>
            </a:xfrm>
            <a:prstGeom prst="wedgeRoundRectCallout">
              <a:avLst>
                <a:gd name="adj1" fmla="val -44662"/>
                <a:gd name="adj2" fmla="val 77931"/>
                <a:gd name="adj3" fmla="val 16667"/>
              </a:avLst>
            </a:prstGeom>
            <a:solidFill>
              <a:schemeClr val="bg1"/>
            </a:solidFill>
            <a:ln w="28575">
              <a:solidFill>
                <a:srgbClr val="CC00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762000">
                <a:defRPr/>
              </a:pPr>
              <a:endParaRPr lang="fr-FR"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endParaRPr>
            </a:p>
          </p:txBody>
        </p:sp>
        <p:sp>
          <p:nvSpPr>
            <p:cNvPr id="60435" name="Text Box 19">
              <a:extLst>
                <a:ext uri="{FF2B5EF4-FFF2-40B4-BE49-F238E27FC236}">
                  <a16:creationId xmlns:a16="http://schemas.microsoft.com/office/drawing/2014/main" id="{93B00DAF-4372-B34C-844B-EADFFC43D9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0" y="1201"/>
              <a:ext cx="3436" cy="8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indent="3810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/>
              <a:r>
                <a:rPr lang="fr-FR" altLang="fr-FR" sz="2000">
                  <a:latin typeface="Calibri" panose="020F0502020204030204" pitchFamily="34" charset="0"/>
                  <a:cs typeface="Calibri" panose="020F0502020204030204" pitchFamily="34" charset="0"/>
                </a:rPr>
                <a:t>Rapport de la quantité de produit recherché formée (mol.s</a:t>
              </a:r>
              <a:r>
                <a:rPr lang="fr-FR" altLang="fr-FR" sz="2000" baseline="30000">
                  <a:latin typeface="Calibri" panose="020F0502020204030204" pitchFamily="34" charset="0"/>
                  <a:cs typeface="Calibri" panose="020F0502020204030204" pitchFamily="34" charset="0"/>
                </a:rPr>
                <a:t>-1</a:t>
              </a:r>
              <a:r>
                <a:rPr lang="fr-FR" altLang="fr-FR" sz="2000">
                  <a:latin typeface="Calibri" panose="020F0502020204030204" pitchFamily="34" charset="0"/>
                  <a:cs typeface="Calibri" panose="020F0502020204030204" pitchFamily="34" charset="0"/>
                </a:rPr>
                <a:t>) à la quantité qui aurait été formée si tout le réactif qui a réagi avait été transformé en produit recherché. </a:t>
              </a:r>
            </a:p>
          </p:txBody>
        </p:sp>
      </p:grpSp>
      <p:sp>
        <p:nvSpPr>
          <p:cNvPr id="13" name="Rectangle 2">
            <a:extLst>
              <a:ext uri="{FF2B5EF4-FFF2-40B4-BE49-F238E27FC236}">
                <a16:creationId xmlns:a16="http://schemas.microsoft.com/office/drawing/2014/main" id="{A964D477-90EC-7140-BC3B-A9F5601756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/>
              <a:t>21</a:t>
            </a:r>
            <a:r>
              <a:rPr lang="fr-FR" altLang="fr-FR" sz="3200" kern="0"/>
              <a:t>	 Définitions préliminaires en réacteur continu    </a:t>
            </a:r>
            <a:endParaRPr lang="fr-FR" altLang="fr-FR" sz="3200" kern="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0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428" grpId="0" animBg="1" autoUpdateAnimBg="0"/>
      <p:bldP spid="60430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:a16="http://schemas.microsoft.com/office/drawing/2014/main" id="{59C58EC0-8A5E-3744-B9D4-BF6C3AC2E84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460500"/>
            <a:ext cx="7772400" cy="1143000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</a:pPr>
            <a:br>
              <a:rPr lang="fr-FR" altLang="fr-FR" sz="3200" dirty="0">
                <a:solidFill>
                  <a:srgbClr val="40A3D1"/>
                </a:solidFill>
              </a:rPr>
            </a:br>
            <a:r>
              <a:rPr lang="fr-FR" altLang="fr-FR" sz="2400" dirty="0">
                <a:solidFill>
                  <a:srgbClr val="40A3D1"/>
                </a:solidFill>
              </a:rPr>
              <a:t>215	 Rendement relatif différentiel  </a:t>
            </a:r>
          </a:p>
        </p:txBody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589AF846-75A9-6D4D-9E7F-3EE9C8FEA5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506888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graphicFrame>
        <p:nvGraphicFramePr>
          <p:cNvPr id="7171" name="Object 9">
            <a:extLst>
              <a:ext uri="{FF2B5EF4-FFF2-40B4-BE49-F238E27FC236}">
                <a16:creationId xmlns:a16="http://schemas.microsoft.com/office/drawing/2014/main" id="{ECFA55B4-7EB5-4E4A-8BBB-72D4BD2ADB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25450" y="4064000"/>
          <a:ext cx="7532688" cy="109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4" name="Équation" r:id="rId3" imgW="173494700" imgH="25158700" progId="Equation.3">
                  <p:embed/>
                </p:oleObj>
              </mc:Choice>
              <mc:Fallback>
                <p:oleObj name="Équation" r:id="rId3" imgW="173494700" imgH="251587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5450" y="4064000"/>
                        <a:ext cx="7532688" cy="1092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2474" name="Group 10">
            <a:extLst>
              <a:ext uri="{FF2B5EF4-FFF2-40B4-BE49-F238E27FC236}">
                <a16:creationId xmlns:a16="http://schemas.microsoft.com/office/drawing/2014/main" id="{0ED7572A-E7E8-C143-B709-61B325B5C240}"/>
              </a:ext>
            </a:extLst>
          </p:cNvPr>
          <p:cNvGrpSpPr>
            <a:grpSpLocks/>
          </p:cNvGrpSpPr>
          <p:nvPr/>
        </p:nvGrpSpPr>
        <p:grpSpPr bwMode="auto">
          <a:xfrm>
            <a:off x="3103808" y="2120900"/>
            <a:ext cx="5814767" cy="1773238"/>
            <a:chOff x="2110" y="1112"/>
            <a:chExt cx="3436" cy="1117"/>
          </a:xfrm>
        </p:grpSpPr>
        <p:sp>
          <p:nvSpPr>
            <p:cNvPr id="62475" name="AutoShape 11">
              <a:extLst>
                <a:ext uri="{FF2B5EF4-FFF2-40B4-BE49-F238E27FC236}">
                  <a16:creationId xmlns:a16="http://schemas.microsoft.com/office/drawing/2014/main" id="{4F0425E5-78C7-654C-A8C6-9FB1E0D997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" y="1112"/>
              <a:ext cx="3352" cy="1024"/>
            </a:xfrm>
            <a:prstGeom prst="wedgeRoundRectCallout">
              <a:avLst>
                <a:gd name="adj1" fmla="val -44662"/>
                <a:gd name="adj2" fmla="val 77931"/>
                <a:gd name="adj3" fmla="val 16667"/>
              </a:avLst>
            </a:prstGeom>
            <a:solidFill>
              <a:schemeClr val="bg1"/>
            </a:solidFill>
            <a:ln w="28575">
              <a:solidFill>
                <a:srgbClr val="CC00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762000">
                <a:defRPr/>
              </a:pPr>
              <a:endParaRPr lang="fr-FR"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endParaRPr>
            </a:p>
          </p:txBody>
        </p:sp>
        <p:sp>
          <p:nvSpPr>
            <p:cNvPr id="62476" name="Text Box 12">
              <a:extLst>
                <a:ext uri="{FF2B5EF4-FFF2-40B4-BE49-F238E27FC236}">
                  <a16:creationId xmlns:a16="http://schemas.microsoft.com/office/drawing/2014/main" id="{B980BEA5-8E81-024A-8B40-95EB5D2C2E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0" y="1201"/>
              <a:ext cx="3436" cy="10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indent="3810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/>
              <a:r>
                <a:rPr lang="fr-FR" altLang="fr-FR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Rapport de la quantité de produit recherché formée à l</a:t>
              </a:r>
              <a:r>
                <a:rPr lang="ja-JP" altLang="fr-FR" sz="2000">
                  <a:latin typeface="Calibri" panose="020F0502020204030204" pitchFamily="34" charset="0"/>
                  <a:cs typeface="Calibri" panose="020F0502020204030204" pitchFamily="34" charset="0"/>
                </a:rPr>
                <a:t>’</a:t>
              </a:r>
              <a:r>
                <a:rPr lang="fr-FR" altLang="ja-JP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instant </a:t>
              </a:r>
              <a:r>
                <a:rPr lang="fr-FR" altLang="ja-JP" sz="2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t</a:t>
              </a:r>
              <a:r>
                <a:rPr lang="fr-FR" altLang="ja-JP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dans le volume de référence (mol.s</a:t>
              </a:r>
              <a:r>
                <a:rPr lang="fr-FR" altLang="ja-JP" sz="2000" baseline="30000" dirty="0">
                  <a:latin typeface="Calibri" panose="020F0502020204030204" pitchFamily="34" charset="0"/>
                  <a:cs typeface="Calibri" panose="020F0502020204030204" pitchFamily="34" charset="0"/>
                </a:rPr>
                <a:t>-1</a:t>
              </a:r>
              <a:r>
                <a:rPr lang="fr-FR" altLang="ja-JP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) à la quantité qui aurait été formée si tout le réactif avait été transformé en produit recherché. </a:t>
              </a:r>
              <a:endParaRPr lang="fr-FR" altLang="fr-FR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8" name="Rectangle 2">
            <a:extLst>
              <a:ext uri="{FF2B5EF4-FFF2-40B4-BE49-F238E27FC236}">
                <a16:creationId xmlns:a16="http://schemas.microsoft.com/office/drawing/2014/main" id="{A236D76B-5725-0441-BC85-FE0D2DE1F7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/>
              <a:t>21</a:t>
            </a:r>
            <a:r>
              <a:rPr lang="fr-FR" altLang="fr-FR" sz="3200" kern="0"/>
              <a:t>	 Définitions préliminaires en réacteur continu    </a:t>
            </a:r>
            <a:endParaRPr lang="fr-FR" altLang="fr-FR" sz="3200" kern="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54507F26-BD57-4344-911F-8AF27A244C8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009738"/>
            <a:ext cx="7772400" cy="1143000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  <a:defRPr/>
            </a:pPr>
            <a:br>
              <a:rPr lang="fr-FR" sz="3200" dirty="0">
                <a:solidFill>
                  <a:srgbClr val="40A3D1"/>
                </a:solidFill>
                <a:cs typeface="+mj-cs"/>
              </a:rPr>
            </a:br>
            <a:r>
              <a:rPr lang="fr-FR" sz="2400" dirty="0">
                <a:solidFill>
                  <a:srgbClr val="40A3D1"/>
                </a:solidFill>
                <a:cs typeface="+mj-cs"/>
              </a:rPr>
              <a:t>216	Expression de Y</a:t>
            </a:r>
            <a:r>
              <a:rPr lang="fr-FR" sz="2400" baseline="-25000" dirty="0">
                <a:solidFill>
                  <a:srgbClr val="40A3D1"/>
                </a:solidFill>
                <a:cs typeface="+mj-cs"/>
              </a:rPr>
              <a:t>R/B</a:t>
            </a:r>
            <a:r>
              <a:rPr lang="fr-FR" sz="2400" dirty="0">
                <a:solidFill>
                  <a:srgbClr val="40A3D1"/>
                </a:solidFill>
                <a:cs typeface="+mj-cs"/>
              </a:rPr>
              <a:t>  </a:t>
            </a:r>
            <a:r>
              <a:rPr lang="fr-FR" sz="3200" dirty="0">
                <a:solidFill>
                  <a:srgbClr val="40A3D1"/>
                </a:solidFill>
                <a:cs typeface="+mj-cs"/>
              </a:rPr>
              <a:t> </a:t>
            </a:r>
          </a:p>
        </p:txBody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04D0BAC5-95DD-584A-9BCF-D5DFE7EC28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506888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sp>
        <p:nvSpPr>
          <p:cNvPr id="61453" name="Rectangle 13">
            <a:extLst>
              <a:ext uri="{FF2B5EF4-FFF2-40B4-BE49-F238E27FC236}">
                <a16:creationId xmlns:a16="http://schemas.microsoft.com/office/drawing/2014/main" id="{5B86BBC3-F3E4-3748-A9FE-DECD31B347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5899" y="2170201"/>
            <a:ext cx="239700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sz="2000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2161 Réacteur piston</a:t>
            </a:r>
          </a:p>
        </p:txBody>
      </p:sp>
      <p:sp>
        <p:nvSpPr>
          <p:cNvPr id="61455" name="Text Box 15">
            <a:extLst>
              <a:ext uri="{FF2B5EF4-FFF2-40B4-BE49-F238E27FC236}">
                <a16:creationId xmlns:a16="http://schemas.microsoft.com/office/drawing/2014/main" id="{79833C1C-1CAC-2149-8D6F-B208BE0B42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2635338"/>
            <a:ext cx="7988300" cy="3506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flux de 		débit de 		débit 		 flux de </a:t>
            </a:r>
          </a:p>
          <a:p>
            <a:pPr algn="l">
              <a:lnSpc>
                <a:spcPct val="5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R 	+	production	= 	d </a:t>
            </a:r>
            <a:r>
              <a:rPr lang="ja-JP" altLang="fr-FR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dirty="0">
                <a:latin typeface="Calibri" panose="020F0502020204030204" pitchFamily="34" charset="0"/>
                <a:cs typeface="Calibri" panose="020F0502020204030204" pitchFamily="34" charset="0"/>
              </a:rPr>
              <a:t>accumulation 	+	R </a:t>
            </a:r>
          </a:p>
          <a:p>
            <a:pPr algn="l">
              <a:lnSpc>
                <a:spcPct val="5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entrant 		chimique 		 de R dans le 		sortant  </a:t>
            </a:r>
          </a:p>
          <a:p>
            <a:pPr algn="l">
              <a:lnSpc>
                <a:spcPct val="5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		de R		réacteur 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F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		</a:t>
            </a:r>
            <a:r>
              <a:rPr lang="fr-FR" altLang="fr-FR" dirty="0" err="1">
                <a:latin typeface="Symbol" pitchFamily="2" charset="2"/>
                <a:cs typeface="Calibri" panose="020F0502020204030204" pitchFamily="34" charset="0"/>
              </a:rPr>
              <a:t>n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r 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dV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	= 	0		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		</a:t>
            </a:r>
            <a:r>
              <a:rPr lang="fr-FR" altLang="fr-FR" sz="3200" dirty="0"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R	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= 			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dF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		</a:t>
            </a:r>
          </a:p>
        </p:txBody>
      </p:sp>
      <p:graphicFrame>
        <p:nvGraphicFramePr>
          <p:cNvPr id="8197" name="Object 16">
            <a:extLst>
              <a:ext uri="{FF2B5EF4-FFF2-40B4-BE49-F238E27FC236}">
                <a16:creationId xmlns:a16="http://schemas.microsoft.com/office/drawing/2014/main" id="{7F81043B-EC8D-C847-8378-216E551EA1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7625885"/>
              </p:ext>
            </p:extLst>
          </p:nvPr>
        </p:nvGraphicFramePr>
        <p:xfrm>
          <a:off x="6481763" y="4073613"/>
          <a:ext cx="21463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7" name="Équation" r:id="rId3" imgW="49441100" imgH="18135600" progId="Equation.3">
                  <p:embed/>
                </p:oleObj>
              </mc:Choice>
              <mc:Fallback>
                <p:oleObj name="Équation" r:id="rId3" imgW="49441100" imgH="18135600" progId="Equation.3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81763" y="4073613"/>
                        <a:ext cx="2146300" cy="787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198" name="Object 17">
            <a:extLst>
              <a:ext uri="{FF2B5EF4-FFF2-40B4-BE49-F238E27FC236}">
                <a16:creationId xmlns:a16="http://schemas.microsoft.com/office/drawing/2014/main" id="{6496E3FF-9B2E-554A-8519-403AEB6D0FD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83100" y="3244850"/>
          <a:ext cx="176213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8" name="Équation" r:id="rId5" imgW="4102100" imgH="8483600" progId="Equation.3">
                  <p:embed/>
                </p:oleObj>
              </mc:Choice>
              <mc:Fallback>
                <p:oleObj name="Équation" r:id="rId5" imgW="4102100" imgH="8483600" progId="Equation.3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83100" y="3244850"/>
                        <a:ext cx="176213" cy="368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2">
            <a:extLst>
              <a:ext uri="{FF2B5EF4-FFF2-40B4-BE49-F238E27FC236}">
                <a16:creationId xmlns:a16="http://schemas.microsoft.com/office/drawing/2014/main" id="{08F814DF-422F-D34E-8229-309B003468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8588"/>
            <a:ext cx="6903076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kern="0"/>
              <a:t>21</a:t>
            </a:r>
            <a:r>
              <a:rPr lang="fr-FR" altLang="fr-FR" sz="3200" kern="0"/>
              <a:t>	 Définitions préliminaires en réacteur continu    </a:t>
            </a:r>
            <a:endParaRPr lang="fr-FR" altLang="fr-FR" sz="3200" kern="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1" name="Rectangle 3">
            <a:extLst>
              <a:ext uri="{FF2B5EF4-FFF2-40B4-BE49-F238E27FC236}">
                <a16:creationId xmlns:a16="http://schemas.microsoft.com/office/drawing/2014/main" id="{2CFEF638-F1A4-C440-BB20-0F9C943EAD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4553733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sp>
        <p:nvSpPr>
          <p:cNvPr id="63493" name="Text Box 5">
            <a:extLst>
              <a:ext uri="{FF2B5EF4-FFF2-40B4-BE49-F238E27FC236}">
                <a16:creationId xmlns:a16="http://schemas.microsoft.com/office/drawing/2014/main" id="{A88BCC5E-859E-D04C-A549-8A133FB02E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1707345"/>
            <a:ext cx="7988300" cy="1296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571500" algn="l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algn="l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714500" algn="l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286000" algn="l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743200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200400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657600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114800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Bilan sur B </a:t>
            </a:r>
          </a:p>
          <a:p>
            <a:pPr>
              <a:lnSpc>
                <a:spcPct val="70000"/>
              </a:lnSpc>
              <a:spcBef>
                <a:spcPct val="50000"/>
              </a:spcBef>
              <a:defRPr/>
            </a:pP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  <a:p>
            <a:pPr>
              <a:lnSpc>
                <a:spcPct val="70000"/>
              </a:lnSpc>
              <a:spcBef>
                <a:spcPct val="50000"/>
              </a:spcBef>
              <a:defRPr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		</a:t>
            </a:r>
            <a:r>
              <a:rPr lang="fr-FR" sz="3200" dirty="0"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B	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= 	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dF</a:t>
            </a:r>
            <a:r>
              <a:rPr 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graphicFrame>
        <p:nvGraphicFramePr>
          <p:cNvPr id="9219" name="Object 7">
            <a:extLst>
              <a:ext uri="{FF2B5EF4-FFF2-40B4-BE49-F238E27FC236}">
                <a16:creationId xmlns:a16="http://schemas.microsoft.com/office/drawing/2014/main" id="{A6A166B7-4F72-7042-A2FD-E9C76DB909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2921137"/>
              </p:ext>
            </p:extLst>
          </p:nvPr>
        </p:nvGraphicFramePr>
        <p:xfrm>
          <a:off x="4483100" y="2729695"/>
          <a:ext cx="176213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81" name="Équation" r:id="rId3" imgW="4102100" imgH="8483600" progId="Equation.3">
                  <p:embed/>
                </p:oleObj>
              </mc:Choice>
              <mc:Fallback>
                <p:oleObj name="Équation" r:id="rId3" imgW="4102100" imgH="84836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83100" y="2729695"/>
                        <a:ext cx="176213" cy="368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3497" name="Object 9">
            <a:extLst>
              <a:ext uri="{FF2B5EF4-FFF2-40B4-BE49-F238E27FC236}">
                <a16:creationId xmlns:a16="http://schemas.microsoft.com/office/drawing/2014/main" id="{EC6DE0FF-B534-9742-ADC1-CC434BEDA8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4952103"/>
              </p:ext>
            </p:extLst>
          </p:nvPr>
        </p:nvGraphicFramePr>
        <p:xfrm>
          <a:off x="1701800" y="3117045"/>
          <a:ext cx="5767388" cy="109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82" name="Équation" r:id="rId5" imgW="132829300" imgH="25158700" progId="Equation.3">
                  <p:embed/>
                </p:oleObj>
              </mc:Choice>
              <mc:Fallback>
                <p:oleObj name="Équation" r:id="rId5" imgW="132829300" imgH="251587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01800" y="3117045"/>
                        <a:ext cx="5767388" cy="1092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3500" name="Group 12">
            <a:extLst>
              <a:ext uri="{FF2B5EF4-FFF2-40B4-BE49-F238E27FC236}">
                <a16:creationId xmlns:a16="http://schemas.microsoft.com/office/drawing/2014/main" id="{0EF22010-C22F-0645-97FA-4A757E6F6760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4475945"/>
            <a:ext cx="6121400" cy="914400"/>
            <a:chOff x="288" y="3144"/>
            <a:chExt cx="3856" cy="576"/>
          </a:xfrm>
        </p:grpSpPr>
        <p:graphicFrame>
          <p:nvGraphicFramePr>
            <p:cNvPr id="9222" name="Object 10">
              <a:extLst>
                <a:ext uri="{FF2B5EF4-FFF2-40B4-BE49-F238E27FC236}">
                  <a16:creationId xmlns:a16="http://schemas.microsoft.com/office/drawing/2014/main" id="{F19BCD32-F001-1549-938A-02DBFD61AFE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20" y="3172"/>
            <a:ext cx="3360" cy="5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83" name="Équation" r:id="rId7" imgW="122885200" imgH="18427700" progId="Equation.3">
                    <p:embed/>
                  </p:oleObj>
                </mc:Choice>
                <mc:Fallback>
                  <p:oleObj name="Équation" r:id="rId7" imgW="122885200" imgH="18427700" progId="Equation.3">
                    <p:embed/>
                    <p:pic>
                      <p:nvPicPr>
                        <p:cNvPr id="0" name="Object 1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20" y="3172"/>
                          <a:ext cx="3360" cy="50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3499" name="Rectangle 11">
              <a:extLst>
                <a:ext uri="{FF2B5EF4-FFF2-40B4-BE49-F238E27FC236}">
                  <a16:creationId xmlns:a16="http://schemas.microsoft.com/office/drawing/2014/main" id="{C37CFEDB-9AF0-CA49-AB25-30CAF70964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" y="3144"/>
              <a:ext cx="3856" cy="576"/>
            </a:xfrm>
            <a:prstGeom prst="rect">
              <a:avLst/>
            </a:prstGeom>
            <a:noFill/>
            <a:ln w="38100">
              <a:solidFill>
                <a:srgbClr val="0099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</p:grpSp>
      <p:sp>
        <p:nvSpPr>
          <p:cNvPr id="9" name="Rectangle 2">
            <a:extLst>
              <a:ext uri="{FF2B5EF4-FFF2-40B4-BE49-F238E27FC236}">
                <a16:creationId xmlns:a16="http://schemas.microsoft.com/office/drawing/2014/main" id="{44013115-83C5-8D44-AD80-CC92F5B7B01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0" y="128588"/>
            <a:ext cx="6903076" cy="1143000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dirty="0"/>
              <a:t>21</a:t>
            </a:r>
            <a:r>
              <a:rPr lang="fr-FR" altLang="fr-FR" sz="3200" dirty="0"/>
              <a:t>	 Définitions préliminaires en réacteur continu   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5" name="Rectangle 3">
            <a:extLst>
              <a:ext uri="{FF2B5EF4-FFF2-40B4-BE49-F238E27FC236}">
                <a16:creationId xmlns:a16="http://schemas.microsoft.com/office/drawing/2014/main" id="{B23B9B66-AD13-DA45-BE3A-7420D26A1D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506888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sp>
        <p:nvSpPr>
          <p:cNvPr id="64516" name="Rectangle 4">
            <a:extLst>
              <a:ext uri="{FF2B5EF4-FFF2-40B4-BE49-F238E27FC236}">
                <a16:creationId xmlns:a16="http://schemas.microsoft.com/office/drawing/2014/main" id="{F110D2F6-8BC1-1F4F-A088-1ED132C3C2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1820" y="1801723"/>
            <a:ext cx="453944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sz="2000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2162 Réacteur parfaitement agité continu</a:t>
            </a:r>
          </a:p>
        </p:txBody>
      </p:sp>
      <p:sp>
        <p:nvSpPr>
          <p:cNvPr id="64517" name="Text Box 5">
            <a:extLst>
              <a:ext uri="{FF2B5EF4-FFF2-40B4-BE49-F238E27FC236}">
                <a16:creationId xmlns:a16="http://schemas.microsoft.com/office/drawing/2014/main" id="{67932564-7222-8A4B-92BF-149B79DA18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2622460"/>
            <a:ext cx="7988300" cy="3506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flux de 		débit de 		débit 		 flux de </a:t>
            </a:r>
          </a:p>
          <a:p>
            <a:pPr algn="l">
              <a:lnSpc>
                <a:spcPct val="5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R 	+	production	= 	d </a:t>
            </a:r>
            <a:r>
              <a:rPr lang="ja-JP" altLang="fr-FR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dirty="0">
                <a:latin typeface="Calibri" panose="020F0502020204030204" pitchFamily="34" charset="0"/>
                <a:cs typeface="Calibri" panose="020F0502020204030204" pitchFamily="34" charset="0"/>
              </a:rPr>
              <a:t>accumulation 	+	R </a:t>
            </a:r>
          </a:p>
          <a:p>
            <a:pPr algn="l">
              <a:lnSpc>
                <a:spcPct val="5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entrant 		chimique 		 de R dans le 		sortant  </a:t>
            </a:r>
          </a:p>
          <a:p>
            <a:pPr algn="l">
              <a:lnSpc>
                <a:spcPct val="5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		de R		réacteur 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0 		</a:t>
            </a:r>
            <a:r>
              <a:rPr lang="fr-FR" altLang="fr-FR" dirty="0" err="1">
                <a:latin typeface="Symbol" pitchFamily="2" charset="2"/>
                <a:cs typeface="Calibri" panose="020F0502020204030204" pitchFamily="34" charset="0"/>
              </a:rPr>
              <a:t>n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r V 	= 	0		F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		</a:t>
            </a:r>
            <a:r>
              <a:rPr lang="fr-FR" altLang="fr-FR" sz="3200" dirty="0"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R	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= 			F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		</a:t>
            </a:r>
          </a:p>
        </p:txBody>
      </p:sp>
      <p:graphicFrame>
        <p:nvGraphicFramePr>
          <p:cNvPr id="10244" name="Object 7">
            <a:extLst>
              <a:ext uri="{FF2B5EF4-FFF2-40B4-BE49-F238E27FC236}">
                <a16:creationId xmlns:a16="http://schemas.microsoft.com/office/drawing/2014/main" id="{BAEAC1E1-075F-3947-BEFC-F520F78E52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83100" y="3244850"/>
          <a:ext cx="176213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4" name="Équation" r:id="rId3" imgW="4102100" imgH="8483600" progId="Equation.3">
                  <p:embed/>
                </p:oleObj>
              </mc:Choice>
              <mc:Fallback>
                <p:oleObj name="Équation" r:id="rId3" imgW="4102100" imgH="84836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83100" y="3244850"/>
                        <a:ext cx="176213" cy="368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">
            <a:extLst>
              <a:ext uri="{FF2B5EF4-FFF2-40B4-BE49-F238E27FC236}">
                <a16:creationId xmlns:a16="http://schemas.microsoft.com/office/drawing/2014/main" id="{8E420C28-46BC-E84D-B7A7-BD3AF16ACF9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0" y="128588"/>
            <a:ext cx="6903076" cy="1143000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dirty="0"/>
              <a:t>21</a:t>
            </a:r>
            <a:r>
              <a:rPr lang="fr-FR" altLang="fr-FR" sz="3200" dirty="0"/>
              <a:t>	 Définitions préliminaires en réacteur continu   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>
            <a:extLst>
              <a:ext uri="{FF2B5EF4-FFF2-40B4-BE49-F238E27FC236}">
                <a16:creationId xmlns:a16="http://schemas.microsoft.com/office/drawing/2014/main" id="{E33B25A6-253A-624E-BE37-D44E69E947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506888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fr-FR">
              <a:latin typeface="Times New Roman" charset="0"/>
              <a:ea typeface="ＭＳ Ｐゴシック" charset="0"/>
            </a:endParaRPr>
          </a:p>
        </p:txBody>
      </p:sp>
      <p:sp>
        <p:nvSpPr>
          <p:cNvPr id="65539" name="Text Box 3">
            <a:extLst>
              <a:ext uri="{FF2B5EF4-FFF2-40B4-BE49-F238E27FC236}">
                <a16:creationId xmlns:a16="http://schemas.microsoft.com/office/drawing/2014/main" id="{2F8B3B58-2DD9-A243-A9A8-BF156352AF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1758860"/>
            <a:ext cx="7988300" cy="1296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defTabSz="762000">
              <a:tabLst>
                <a:tab pos="571500" algn="ctr"/>
                <a:tab pos="1244600" algn="ctr"/>
                <a:tab pos="2006600" algn="ctr"/>
                <a:tab pos="3048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571500" algn="l" defTabSz="762000">
              <a:tabLst>
                <a:tab pos="571500" algn="ctr"/>
                <a:tab pos="1244600" algn="ctr"/>
                <a:tab pos="2006600" algn="ctr"/>
                <a:tab pos="3048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algn="l" defTabSz="762000">
              <a:tabLst>
                <a:tab pos="571500" algn="ctr"/>
                <a:tab pos="1244600" algn="ctr"/>
                <a:tab pos="2006600" algn="ctr"/>
                <a:tab pos="3048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714500" algn="l" defTabSz="762000">
              <a:tabLst>
                <a:tab pos="571500" algn="ctr"/>
                <a:tab pos="1244600" algn="ctr"/>
                <a:tab pos="2006600" algn="ctr"/>
                <a:tab pos="3048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286000" algn="l" defTabSz="762000">
              <a:tabLst>
                <a:tab pos="571500" algn="ctr"/>
                <a:tab pos="1244600" algn="ctr"/>
                <a:tab pos="2006600" algn="ctr"/>
                <a:tab pos="3048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743200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006600" algn="ctr"/>
                <a:tab pos="3048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200400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006600" algn="ctr"/>
                <a:tab pos="3048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657600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006600" algn="ctr"/>
                <a:tab pos="3048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114800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006600" algn="ctr"/>
                <a:tab pos="3048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Bilan sur B </a:t>
            </a:r>
          </a:p>
          <a:p>
            <a:pPr>
              <a:lnSpc>
                <a:spcPct val="70000"/>
              </a:lnSpc>
              <a:spcBef>
                <a:spcPct val="50000"/>
              </a:spcBef>
              <a:defRPr/>
            </a:pP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  <a:p>
            <a:pPr>
              <a:lnSpc>
                <a:spcPct val="70000"/>
              </a:lnSpc>
              <a:spcBef>
                <a:spcPct val="50000"/>
              </a:spcBef>
              <a:defRPr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		</a:t>
            </a:r>
            <a:r>
              <a:rPr lang="fr-FR" sz="3200" dirty="0"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B	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= 	F</a:t>
            </a:r>
            <a:r>
              <a:rPr 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-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Bo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graphicFrame>
        <p:nvGraphicFramePr>
          <p:cNvPr id="11267" name="Object 4">
            <a:extLst>
              <a:ext uri="{FF2B5EF4-FFF2-40B4-BE49-F238E27FC236}">
                <a16:creationId xmlns:a16="http://schemas.microsoft.com/office/drawing/2014/main" id="{2CA6221F-BA60-4040-A78D-B2EAF6BEF05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83100" y="3244850"/>
          <a:ext cx="176213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9" name="Équation" r:id="rId3" imgW="4102100" imgH="8483600" progId="Equation.3">
                  <p:embed/>
                </p:oleObj>
              </mc:Choice>
              <mc:Fallback>
                <p:oleObj name="Équation" r:id="rId3" imgW="4102100" imgH="84836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83100" y="3244850"/>
                        <a:ext cx="176213" cy="368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5541" name="Object 5">
            <a:extLst>
              <a:ext uri="{FF2B5EF4-FFF2-40B4-BE49-F238E27FC236}">
                <a16:creationId xmlns:a16="http://schemas.microsoft.com/office/drawing/2014/main" id="{6920DFE3-A6FB-0B41-A1FD-C36CD26EFF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5494601"/>
              </p:ext>
            </p:extLst>
          </p:nvPr>
        </p:nvGraphicFramePr>
        <p:xfrm>
          <a:off x="1466850" y="3168560"/>
          <a:ext cx="6237288" cy="109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30" name="Équation" r:id="rId5" imgW="143649700" imgH="25158700" progId="Equation.3">
                  <p:embed/>
                </p:oleObj>
              </mc:Choice>
              <mc:Fallback>
                <p:oleObj name="Équation" r:id="rId5" imgW="143649700" imgH="251587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66850" y="3168560"/>
                        <a:ext cx="6237288" cy="1092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5544" name="Group 8">
            <a:extLst>
              <a:ext uri="{FF2B5EF4-FFF2-40B4-BE49-F238E27FC236}">
                <a16:creationId xmlns:a16="http://schemas.microsoft.com/office/drawing/2014/main" id="{CD168EBF-C5F9-A043-80F3-0268211E731C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4527460"/>
            <a:ext cx="6743700" cy="914400"/>
            <a:chOff x="288" y="3144"/>
            <a:chExt cx="4248" cy="576"/>
          </a:xfrm>
        </p:grpSpPr>
        <p:graphicFrame>
          <p:nvGraphicFramePr>
            <p:cNvPr id="11270" name="Object 6">
              <a:extLst>
                <a:ext uri="{FF2B5EF4-FFF2-40B4-BE49-F238E27FC236}">
                  <a16:creationId xmlns:a16="http://schemas.microsoft.com/office/drawing/2014/main" id="{8CA20778-EEE6-0B43-9D1D-2660E95EFF8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00" y="3172"/>
            <a:ext cx="4017" cy="5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331" name="Équation" r:id="rId7" imgW="146875500" imgH="18427700" progId="Equation.3">
                    <p:embed/>
                  </p:oleObj>
                </mc:Choice>
                <mc:Fallback>
                  <p:oleObj name="Équation" r:id="rId7" imgW="146875500" imgH="18427700" progId="Equation.3">
                    <p:embed/>
                    <p:pic>
                      <p:nvPicPr>
                        <p:cNvPr id="0" name="Object 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00" y="3172"/>
                          <a:ext cx="4017" cy="50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5543" name="Rectangle 7">
              <a:extLst>
                <a:ext uri="{FF2B5EF4-FFF2-40B4-BE49-F238E27FC236}">
                  <a16:creationId xmlns:a16="http://schemas.microsoft.com/office/drawing/2014/main" id="{7C038E2B-3D88-A348-B8AD-CCFFE4CD87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" y="3144"/>
              <a:ext cx="4248" cy="576"/>
            </a:xfrm>
            <a:prstGeom prst="rect">
              <a:avLst/>
            </a:prstGeom>
            <a:noFill/>
            <a:ln w="38100">
              <a:solidFill>
                <a:srgbClr val="0099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Times New Roman" charset="0"/>
                <a:ea typeface="ＭＳ Ｐゴシック" charset="0"/>
              </a:endParaRPr>
            </a:p>
          </p:txBody>
        </p:sp>
      </p:grpSp>
      <p:sp>
        <p:nvSpPr>
          <p:cNvPr id="9" name="Rectangle 2">
            <a:extLst>
              <a:ext uri="{FF2B5EF4-FFF2-40B4-BE49-F238E27FC236}">
                <a16:creationId xmlns:a16="http://schemas.microsoft.com/office/drawing/2014/main" id="{F64FCB75-7D96-7849-B9C5-EF7F401BAA48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0" y="128588"/>
            <a:ext cx="6903076" cy="1143000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</a:pPr>
            <a:r>
              <a:rPr lang="fr-FR" altLang="fr-FR" sz="3200" i="1" dirty="0"/>
              <a:t>21</a:t>
            </a:r>
            <a:r>
              <a:rPr lang="fr-FR" altLang="fr-FR" sz="3200" dirty="0"/>
              <a:t>	 Définitions préliminaires en réacteur continu   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odèle par défaut">
  <a:themeElements>
    <a:clrScheme name="Modèle par défaut 1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Modèle par défaut">
      <a:majorFont>
        <a:latin typeface="Times New Roman"/>
        <a:ea typeface="ＭＳ Ｐゴシック"/>
        <a:cs typeface=""/>
      </a:majorFont>
      <a:minorFont>
        <a:latin typeface="Times New Roman"/>
        <a:ea typeface="ＭＳ Ｐゴシック"/>
        <a:cs typeface="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  <a:ea typeface="ＭＳ Ｐゴシック" charset="0"/>
          </a:defRPr>
        </a:defPPr>
      </a:lstStyle>
    </a:lnDef>
  </a:objectDefaults>
  <a:extraClrSchemeLst>
    <a:extraClrScheme>
      <a:clrScheme name="Modèle par défaut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32033</TotalTime>
  <Words>1374</Words>
  <Application>Microsoft Macintosh PowerPoint</Application>
  <PresentationFormat>Affichage à l'écran (4:3)</PresentationFormat>
  <Paragraphs>224</Paragraphs>
  <Slides>39</Slides>
  <Notes>0</Notes>
  <HiddenSlides>0</HiddenSlides>
  <MMClips>0</MMClips>
  <ScaleCrop>false</ScaleCrop>
  <HeadingPairs>
    <vt:vector size="8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Serveurs OLE incorporés</vt:lpstr>
      </vt:variant>
      <vt:variant>
        <vt:i4>2</vt:i4>
      </vt:variant>
      <vt:variant>
        <vt:lpstr>Titres des diapositives</vt:lpstr>
      </vt:variant>
      <vt:variant>
        <vt:i4>39</vt:i4>
      </vt:variant>
    </vt:vector>
  </HeadingPairs>
  <TitlesOfParts>
    <vt:vector size="49" baseType="lpstr">
      <vt:lpstr>ＭＳ Ｐゴシック</vt:lpstr>
      <vt:lpstr>Arial</vt:lpstr>
      <vt:lpstr>Calibri</vt:lpstr>
      <vt:lpstr>Calibri Courant</vt:lpstr>
      <vt:lpstr>Cambria Math</vt:lpstr>
      <vt:lpstr>Symbol</vt:lpstr>
      <vt:lpstr>Times New Roman</vt:lpstr>
      <vt:lpstr>Modèle par défaut</vt:lpstr>
      <vt:lpstr>Équation</vt:lpstr>
      <vt:lpstr>Feuille de calcul</vt:lpstr>
      <vt:lpstr>Chapitre II  </vt:lpstr>
      <vt:lpstr>21  Définitions préliminaires en réacteur continu    </vt:lpstr>
      <vt:lpstr> 211 Taux de conversion        </vt:lpstr>
      <vt:lpstr> 213 Taux de produits parasites </vt:lpstr>
      <vt:lpstr> 215  Rendement relatif différentiel  </vt:lpstr>
      <vt:lpstr> 216 Expression de YR/B   </vt:lpstr>
      <vt:lpstr>21  Définitions préliminaires en réacteur continu    </vt:lpstr>
      <vt:lpstr>21  Définitions préliminaires en réacteur continu    </vt:lpstr>
      <vt:lpstr>21  Définitions préliminaires en réacteur continu    </vt:lpstr>
      <vt:lpstr>(Parallel reactions)    221  Système de réactions</vt:lpstr>
      <vt:lpstr> 223  Optimisation du taux de produit utile  </vt:lpstr>
      <vt:lpstr> 223  Optimisation du taux de produit utile  </vt:lpstr>
      <vt:lpstr> 223  Optimisation du taux de produit utile  </vt:lpstr>
      <vt:lpstr> 223  Optimisation du taux de produit utile  </vt:lpstr>
      <vt:lpstr> 223  Optimisation du taux de produit utile  </vt:lpstr>
      <vt:lpstr>  Cas où la courbe F’R/A = f(XA) présente un extremum </vt:lpstr>
      <vt:lpstr>  Utilisation d’une cascade de réacteur agités  </vt:lpstr>
      <vt:lpstr>Présentation PowerPoint</vt:lpstr>
      <vt:lpstr>(first order reactions in series) 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Aucun titre de diapositive</dc:title>
  <dc:creator>Mercadier</dc:creator>
  <cp:lastModifiedBy>Microsoft Office User</cp:lastModifiedBy>
  <cp:revision>126</cp:revision>
  <cp:lastPrinted>1999-12-03T12:18:29Z</cp:lastPrinted>
  <dcterms:created xsi:type="dcterms:W3CDTF">1999-12-02T10:21:58Z</dcterms:created>
  <dcterms:modified xsi:type="dcterms:W3CDTF">2024-03-11T01:10:18Z</dcterms:modified>
</cp:coreProperties>
</file>

<file path=docProps/thumbnail.jpeg>
</file>